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sldIdLst>
    <p:sldId id="275" r:id="rId2"/>
    <p:sldId id="256" r:id="rId3"/>
    <p:sldId id="257" r:id="rId4"/>
    <p:sldId id="272" r:id="rId5"/>
    <p:sldId id="258" r:id="rId6"/>
    <p:sldId id="259" r:id="rId7"/>
    <p:sldId id="260" r:id="rId8"/>
    <p:sldId id="261" r:id="rId9"/>
    <p:sldId id="262" r:id="rId10"/>
    <p:sldId id="263" r:id="rId11"/>
    <p:sldId id="266" r:id="rId12"/>
    <p:sldId id="264" r:id="rId13"/>
    <p:sldId id="267" r:id="rId14"/>
    <p:sldId id="268" r:id="rId15"/>
    <p:sldId id="271" r:id="rId16"/>
    <p:sldId id="269" r:id="rId17"/>
    <p:sldId id="273" r:id="rId18"/>
    <p:sldId id="274"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02"/>
    <p:restoredTop sz="94624"/>
  </p:normalViewPr>
  <p:slideViewPr>
    <p:cSldViewPr snapToGrid="0">
      <p:cViewPr varScale="1">
        <p:scale>
          <a:sx n="62" d="100"/>
          <a:sy n="62" d="100"/>
        </p:scale>
        <p:origin x="1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3F2E-C84D-7F7D-8E53-0C42431DD97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DC352D-A7F9-2CC6-BAD5-6B6949EC3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3FFBBED-36CF-861A-F1DF-54B4E89F5E7C}"/>
              </a:ext>
            </a:extLst>
          </p:cNvPr>
          <p:cNvSpPr>
            <a:spLocks noGrp="1"/>
          </p:cNvSpPr>
          <p:nvPr>
            <p:ph type="dt" sz="half" idx="10"/>
          </p:nvPr>
        </p:nvSpPr>
        <p:spPr/>
        <p:txBody>
          <a:bodyPr/>
          <a:lstStyle/>
          <a:p>
            <a:fld id="{A427C9D5-DACC-BC4E-A877-D8815F3B7704}" type="datetimeFigureOut">
              <a:rPr lang="en-US" smtClean="0"/>
              <a:t>4/8/2025</a:t>
            </a:fld>
            <a:endParaRPr lang="en-US"/>
          </a:p>
        </p:txBody>
      </p:sp>
      <p:sp>
        <p:nvSpPr>
          <p:cNvPr id="5" name="Footer Placeholder 4">
            <a:extLst>
              <a:ext uri="{FF2B5EF4-FFF2-40B4-BE49-F238E27FC236}">
                <a16:creationId xmlns:a16="http://schemas.microsoft.com/office/drawing/2014/main" id="{F737BC2E-C69C-76AB-E6A3-58F60BA04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549B2C-5C5E-0E22-317D-8DD09DF511D6}"/>
              </a:ext>
            </a:extLst>
          </p:cNvPr>
          <p:cNvSpPr>
            <a:spLocks noGrp="1"/>
          </p:cNvSpPr>
          <p:nvPr>
            <p:ph type="sldNum" sz="quarter" idx="12"/>
          </p:nvPr>
        </p:nvSpPr>
        <p:spPr/>
        <p:txBody>
          <a:bodyPr/>
          <a:lstStyle/>
          <a:p>
            <a:fld id="{763B8974-04A7-AC42-A3BD-BCE897254151}" type="slidenum">
              <a:rPr lang="en-US" smtClean="0"/>
              <a:t>‹#›</a:t>
            </a:fld>
            <a:endParaRPr lang="en-US"/>
          </a:p>
        </p:txBody>
      </p:sp>
    </p:spTree>
    <p:extLst>
      <p:ext uri="{BB962C8B-B14F-4D97-AF65-F5344CB8AC3E}">
        <p14:creationId xmlns:p14="http://schemas.microsoft.com/office/powerpoint/2010/main" val="193343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082FC-0623-B34A-E769-330C3BCEBF2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C58A59A-2A0B-31CC-6961-BFDE7155B3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4FF14C-1115-52EF-664C-02836CAF44E8}"/>
              </a:ext>
            </a:extLst>
          </p:cNvPr>
          <p:cNvSpPr>
            <a:spLocks noGrp="1"/>
          </p:cNvSpPr>
          <p:nvPr>
            <p:ph type="dt" sz="half" idx="10"/>
          </p:nvPr>
        </p:nvSpPr>
        <p:spPr/>
        <p:txBody>
          <a:bodyPr/>
          <a:lstStyle/>
          <a:p>
            <a:fld id="{A427C9D5-DACC-BC4E-A877-D8815F3B7704}" type="datetimeFigureOut">
              <a:rPr lang="en-US" smtClean="0"/>
              <a:t>4/8/2025</a:t>
            </a:fld>
            <a:endParaRPr lang="en-US"/>
          </a:p>
        </p:txBody>
      </p:sp>
      <p:sp>
        <p:nvSpPr>
          <p:cNvPr id="5" name="Footer Placeholder 4">
            <a:extLst>
              <a:ext uri="{FF2B5EF4-FFF2-40B4-BE49-F238E27FC236}">
                <a16:creationId xmlns:a16="http://schemas.microsoft.com/office/drawing/2014/main" id="{3E3BD966-F742-1540-B8E5-B5C745CF8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F025D-BF46-2C9A-DD92-6A2C33384873}"/>
              </a:ext>
            </a:extLst>
          </p:cNvPr>
          <p:cNvSpPr>
            <a:spLocks noGrp="1"/>
          </p:cNvSpPr>
          <p:nvPr>
            <p:ph type="sldNum" sz="quarter" idx="12"/>
          </p:nvPr>
        </p:nvSpPr>
        <p:spPr/>
        <p:txBody>
          <a:bodyPr/>
          <a:lstStyle/>
          <a:p>
            <a:fld id="{763B8974-04A7-AC42-A3BD-BCE897254151}" type="slidenum">
              <a:rPr lang="en-US" smtClean="0"/>
              <a:t>‹#›</a:t>
            </a:fld>
            <a:endParaRPr lang="en-US"/>
          </a:p>
        </p:txBody>
      </p:sp>
    </p:spTree>
    <p:extLst>
      <p:ext uri="{BB962C8B-B14F-4D97-AF65-F5344CB8AC3E}">
        <p14:creationId xmlns:p14="http://schemas.microsoft.com/office/powerpoint/2010/main" val="150620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E2C414-3863-F89B-331B-70EC8D4AE82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C1C04BA-02E9-C46C-E4AC-C0C1115B2F1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37F192-24B2-AAE4-9DBC-6B346440C173}"/>
              </a:ext>
            </a:extLst>
          </p:cNvPr>
          <p:cNvSpPr>
            <a:spLocks noGrp="1"/>
          </p:cNvSpPr>
          <p:nvPr>
            <p:ph type="dt" sz="half" idx="10"/>
          </p:nvPr>
        </p:nvSpPr>
        <p:spPr/>
        <p:txBody>
          <a:bodyPr/>
          <a:lstStyle/>
          <a:p>
            <a:fld id="{A427C9D5-DACC-BC4E-A877-D8815F3B7704}" type="datetimeFigureOut">
              <a:rPr lang="en-US" smtClean="0"/>
              <a:t>4/8/2025</a:t>
            </a:fld>
            <a:endParaRPr lang="en-US"/>
          </a:p>
        </p:txBody>
      </p:sp>
      <p:sp>
        <p:nvSpPr>
          <p:cNvPr id="5" name="Footer Placeholder 4">
            <a:extLst>
              <a:ext uri="{FF2B5EF4-FFF2-40B4-BE49-F238E27FC236}">
                <a16:creationId xmlns:a16="http://schemas.microsoft.com/office/drawing/2014/main" id="{DC11D872-461B-B253-44E9-0F3050AF5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DD03D-9410-79D2-5E69-4B995144C922}"/>
              </a:ext>
            </a:extLst>
          </p:cNvPr>
          <p:cNvSpPr>
            <a:spLocks noGrp="1"/>
          </p:cNvSpPr>
          <p:nvPr>
            <p:ph type="sldNum" sz="quarter" idx="12"/>
          </p:nvPr>
        </p:nvSpPr>
        <p:spPr/>
        <p:txBody>
          <a:bodyPr/>
          <a:lstStyle/>
          <a:p>
            <a:fld id="{763B8974-04A7-AC42-A3BD-BCE897254151}" type="slidenum">
              <a:rPr lang="en-US" smtClean="0"/>
              <a:t>‹#›</a:t>
            </a:fld>
            <a:endParaRPr lang="en-US"/>
          </a:p>
        </p:txBody>
      </p:sp>
    </p:spTree>
    <p:extLst>
      <p:ext uri="{BB962C8B-B14F-4D97-AF65-F5344CB8AC3E}">
        <p14:creationId xmlns:p14="http://schemas.microsoft.com/office/powerpoint/2010/main" val="254978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B4E5D-4CBA-DA6A-227E-4674C12CB0C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AFAAF68-3F85-D272-06D6-E5A42671A57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77D674-EFF7-09CD-4C03-D332B18D1098}"/>
              </a:ext>
            </a:extLst>
          </p:cNvPr>
          <p:cNvSpPr>
            <a:spLocks noGrp="1"/>
          </p:cNvSpPr>
          <p:nvPr>
            <p:ph type="dt" sz="half" idx="10"/>
          </p:nvPr>
        </p:nvSpPr>
        <p:spPr/>
        <p:txBody>
          <a:bodyPr/>
          <a:lstStyle/>
          <a:p>
            <a:fld id="{A427C9D5-DACC-BC4E-A877-D8815F3B7704}" type="datetimeFigureOut">
              <a:rPr lang="en-US" smtClean="0"/>
              <a:t>4/8/2025</a:t>
            </a:fld>
            <a:endParaRPr lang="en-US"/>
          </a:p>
        </p:txBody>
      </p:sp>
      <p:sp>
        <p:nvSpPr>
          <p:cNvPr id="5" name="Footer Placeholder 4">
            <a:extLst>
              <a:ext uri="{FF2B5EF4-FFF2-40B4-BE49-F238E27FC236}">
                <a16:creationId xmlns:a16="http://schemas.microsoft.com/office/drawing/2014/main" id="{F4937F6C-2D19-F97D-7121-B0614C68D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BB322-1DE0-6FE7-DC95-C6F49BBECA65}"/>
              </a:ext>
            </a:extLst>
          </p:cNvPr>
          <p:cNvSpPr>
            <a:spLocks noGrp="1"/>
          </p:cNvSpPr>
          <p:nvPr>
            <p:ph type="sldNum" sz="quarter" idx="12"/>
          </p:nvPr>
        </p:nvSpPr>
        <p:spPr/>
        <p:txBody>
          <a:bodyPr/>
          <a:lstStyle/>
          <a:p>
            <a:fld id="{763B8974-04A7-AC42-A3BD-BCE897254151}" type="slidenum">
              <a:rPr lang="en-US" smtClean="0"/>
              <a:t>‹#›</a:t>
            </a:fld>
            <a:endParaRPr lang="en-US"/>
          </a:p>
        </p:txBody>
      </p:sp>
    </p:spTree>
    <p:extLst>
      <p:ext uri="{BB962C8B-B14F-4D97-AF65-F5344CB8AC3E}">
        <p14:creationId xmlns:p14="http://schemas.microsoft.com/office/powerpoint/2010/main" val="195084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7C64-0675-AF87-B62D-9E2B5B2A19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B050F80-45D3-689B-98DA-E88E0EF472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1BFE7EB-DA8E-B38F-A0B7-B8180DA94587}"/>
              </a:ext>
            </a:extLst>
          </p:cNvPr>
          <p:cNvSpPr>
            <a:spLocks noGrp="1"/>
          </p:cNvSpPr>
          <p:nvPr>
            <p:ph type="dt" sz="half" idx="10"/>
          </p:nvPr>
        </p:nvSpPr>
        <p:spPr/>
        <p:txBody>
          <a:bodyPr/>
          <a:lstStyle/>
          <a:p>
            <a:fld id="{A427C9D5-DACC-BC4E-A877-D8815F3B7704}" type="datetimeFigureOut">
              <a:rPr lang="en-US" smtClean="0"/>
              <a:t>4/8/2025</a:t>
            </a:fld>
            <a:endParaRPr lang="en-US"/>
          </a:p>
        </p:txBody>
      </p:sp>
      <p:sp>
        <p:nvSpPr>
          <p:cNvPr id="5" name="Footer Placeholder 4">
            <a:extLst>
              <a:ext uri="{FF2B5EF4-FFF2-40B4-BE49-F238E27FC236}">
                <a16:creationId xmlns:a16="http://schemas.microsoft.com/office/drawing/2014/main" id="{070003A0-C931-38D6-F45B-7FBCF6891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CE34A-6D7F-6BEB-F467-D529836264AA}"/>
              </a:ext>
            </a:extLst>
          </p:cNvPr>
          <p:cNvSpPr>
            <a:spLocks noGrp="1"/>
          </p:cNvSpPr>
          <p:nvPr>
            <p:ph type="sldNum" sz="quarter" idx="12"/>
          </p:nvPr>
        </p:nvSpPr>
        <p:spPr/>
        <p:txBody>
          <a:bodyPr/>
          <a:lstStyle/>
          <a:p>
            <a:fld id="{763B8974-04A7-AC42-A3BD-BCE897254151}" type="slidenum">
              <a:rPr lang="en-US" smtClean="0"/>
              <a:t>‹#›</a:t>
            </a:fld>
            <a:endParaRPr lang="en-US"/>
          </a:p>
        </p:txBody>
      </p:sp>
    </p:spTree>
    <p:extLst>
      <p:ext uri="{BB962C8B-B14F-4D97-AF65-F5344CB8AC3E}">
        <p14:creationId xmlns:p14="http://schemas.microsoft.com/office/powerpoint/2010/main" val="399498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7F99-17F1-806C-652C-C1A4B5BB179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1FB8887-1AA2-47B8-ADD3-C37D17E93E1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3FFDF08-ABC1-4ADE-20D5-C802C4A27F3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0C0F336-F874-39C9-FC0F-377E9C2DA865}"/>
              </a:ext>
            </a:extLst>
          </p:cNvPr>
          <p:cNvSpPr>
            <a:spLocks noGrp="1"/>
          </p:cNvSpPr>
          <p:nvPr>
            <p:ph type="dt" sz="half" idx="10"/>
          </p:nvPr>
        </p:nvSpPr>
        <p:spPr/>
        <p:txBody>
          <a:bodyPr/>
          <a:lstStyle/>
          <a:p>
            <a:fld id="{A427C9D5-DACC-BC4E-A877-D8815F3B7704}" type="datetimeFigureOut">
              <a:rPr lang="en-US" smtClean="0"/>
              <a:t>4/8/2025</a:t>
            </a:fld>
            <a:endParaRPr lang="en-US"/>
          </a:p>
        </p:txBody>
      </p:sp>
      <p:sp>
        <p:nvSpPr>
          <p:cNvPr id="6" name="Footer Placeholder 5">
            <a:extLst>
              <a:ext uri="{FF2B5EF4-FFF2-40B4-BE49-F238E27FC236}">
                <a16:creationId xmlns:a16="http://schemas.microsoft.com/office/drawing/2014/main" id="{ADB2CEB9-7DF1-435C-1315-1DF7AAFD1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F162C-2073-ACD9-CF3A-B6EA3A95CAE4}"/>
              </a:ext>
            </a:extLst>
          </p:cNvPr>
          <p:cNvSpPr>
            <a:spLocks noGrp="1"/>
          </p:cNvSpPr>
          <p:nvPr>
            <p:ph type="sldNum" sz="quarter" idx="12"/>
          </p:nvPr>
        </p:nvSpPr>
        <p:spPr/>
        <p:txBody>
          <a:bodyPr/>
          <a:lstStyle/>
          <a:p>
            <a:fld id="{763B8974-04A7-AC42-A3BD-BCE897254151}" type="slidenum">
              <a:rPr lang="en-US" smtClean="0"/>
              <a:t>‹#›</a:t>
            </a:fld>
            <a:endParaRPr lang="en-US"/>
          </a:p>
        </p:txBody>
      </p:sp>
    </p:spTree>
    <p:extLst>
      <p:ext uri="{BB962C8B-B14F-4D97-AF65-F5344CB8AC3E}">
        <p14:creationId xmlns:p14="http://schemas.microsoft.com/office/powerpoint/2010/main" val="369089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9873-FDAB-D77C-966F-FFEB7D60AA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E2776F8-4AD3-F714-FD6D-84EA31BAD2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4EAC42A-9393-A56C-84B5-22082A90B73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179E8FA-DE02-F474-BA71-4DBD8A159F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D94F2EC-F311-A30C-8C69-FCC3985B18C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4908C60-7C29-EAC8-0E1A-0B0B80A8C8D8}"/>
              </a:ext>
            </a:extLst>
          </p:cNvPr>
          <p:cNvSpPr>
            <a:spLocks noGrp="1"/>
          </p:cNvSpPr>
          <p:nvPr>
            <p:ph type="dt" sz="half" idx="10"/>
          </p:nvPr>
        </p:nvSpPr>
        <p:spPr/>
        <p:txBody>
          <a:bodyPr/>
          <a:lstStyle/>
          <a:p>
            <a:fld id="{A427C9D5-DACC-BC4E-A877-D8815F3B7704}" type="datetimeFigureOut">
              <a:rPr lang="en-US" smtClean="0"/>
              <a:t>4/8/2025</a:t>
            </a:fld>
            <a:endParaRPr lang="en-US"/>
          </a:p>
        </p:txBody>
      </p:sp>
      <p:sp>
        <p:nvSpPr>
          <p:cNvPr id="8" name="Footer Placeholder 7">
            <a:extLst>
              <a:ext uri="{FF2B5EF4-FFF2-40B4-BE49-F238E27FC236}">
                <a16:creationId xmlns:a16="http://schemas.microsoft.com/office/drawing/2014/main" id="{B7FEE5C7-A401-6216-F48A-8C5531F09A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72118B-F174-9D39-800E-BAA8A6F8B1FD}"/>
              </a:ext>
            </a:extLst>
          </p:cNvPr>
          <p:cNvSpPr>
            <a:spLocks noGrp="1"/>
          </p:cNvSpPr>
          <p:nvPr>
            <p:ph type="sldNum" sz="quarter" idx="12"/>
          </p:nvPr>
        </p:nvSpPr>
        <p:spPr/>
        <p:txBody>
          <a:bodyPr/>
          <a:lstStyle/>
          <a:p>
            <a:fld id="{763B8974-04A7-AC42-A3BD-BCE897254151}" type="slidenum">
              <a:rPr lang="en-US" smtClean="0"/>
              <a:t>‹#›</a:t>
            </a:fld>
            <a:endParaRPr lang="en-US"/>
          </a:p>
        </p:txBody>
      </p:sp>
    </p:spTree>
    <p:extLst>
      <p:ext uri="{BB962C8B-B14F-4D97-AF65-F5344CB8AC3E}">
        <p14:creationId xmlns:p14="http://schemas.microsoft.com/office/powerpoint/2010/main" val="374468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78EBF-209C-FECE-FC71-A230E2221A1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E1CA855-94FF-1C9B-B092-B766C74719E7}"/>
              </a:ext>
            </a:extLst>
          </p:cNvPr>
          <p:cNvSpPr>
            <a:spLocks noGrp="1"/>
          </p:cNvSpPr>
          <p:nvPr>
            <p:ph type="dt" sz="half" idx="10"/>
          </p:nvPr>
        </p:nvSpPr>
        <p:spPr/>
        <p:txBody>
          <a:bodyPr/>
          <a:lstStyle/>
          <a:p>
            <a:fld id="{A427C9D5-DACC-BC4E-A877-D8815F3B7704}" type="datetimeFigureOut">
              <a:rPr lang="en-US" smtClean="0"/>
              <a:t>4/8/2025</a:t>
            </a:fld>
            <a:endParaRPr lang="en-US"/>
          </a:p>
        </p:txBody>
      </p:sp>
      <p:sp>
        <p:nvSpPr>
          <p:cNvPr id="4" name="Footer Placeholder 3">
            <a:extLst>
              <a:ext uri="{FF2B5EF4-FFF2-40B4-BE49-F238E27FC236}">
                <a16:creationId xmlns:a16="http://schemas.microsoft.com/office/drawing/2014/main" id="{E0DC05AF-1A1A-03DF-016E-4352530AC0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8AA7D2-4F33-E19F-8C5F-0F2189168576}"/>
              </a:ext>
            </a:extLst>
          </p:cNvPr>
          <p:cNvSpPr>
            <a:spLocks noGrp="1"/>
          </p:cNvSpPr>
          <p:nvPr>
            <p:ph type="sldNum" sz="quarter" idx="12"/>
          </p:nvPr>
        </p:nvSpPr>
        <p:spPr/>
        <p:txBody>
          <a:bodyPr/>
          <a:lstStyle/>
          <a:p>
            <a:fld id="{763B8974-04A7-AC42-A3BD-BCE897254151}" type="slidenum">
              <a:rPr lang="en-US" smtClean="0"/>
              <a:t>‹#›</a:t>
            </a:fld>
            <a:endParaRPr lang="en-US"/>
          </a:p>
        </p:txBody>
      </p:sp>
    </p:spTree>
    <p:extLst>
      <p:ext uri="{BB962C8B-B14F-4D97-AF65-F5344CB8AC3E}">
        <p14:creationId xmlns:p14="http://schemas.microsoft.com/office/powerpoint/2010/main" val="91923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521895-7D97-4E97-BCFA-6BE6CE1376CA}"/>
              </a:ext>
            </a:extLst>
          </p:cNvPr>
          <p:cNvSpPr>
            <a:spLocks noGrp="1"/>
          </p:cNvSpPr>
          <p:nvPr>
            <p:ph type="dt" sz="half" idx="10"/>
          </p:nvPr>
        </p:nvSpPr>
        <p:spPr/>
        <p:txBody>
          <a:bodyPr/>
          <a:lstStyle/>
          <a:p>
            <a:fld id="{A427C9D5-DACC-BC4E-A877-D8815F3B7704}" type="datetimeFigureOut">
              <a:rPr lang="en-US" smtClean="0"/>
              <a:t>4/8/2025</a:t>
            </a:fld>
            <a:endParaRPr lang="en-US"/>
          </a:p>
        </p:txBody>
      </p:sp>
      <p:sp>
        <p:nvSpPr>
          <p:cNvPr id="3" name="Footer Placeholder 2">
            <a:extLst>
              <a:ext uri="{FF2B5EF4-FFF2-40B4-BE49-F238E27FC236}">
                <a16:creationId xmlns:a16="http://schemas.microsoft.com/office/drawing/2014/main" id="{FE62B33D-EBF9-4B1D-3B0F-66E7E0B376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68AB38-EE59-0198-EF5D-7F005A17D99E}"/>
              </a:ext>
            </a:extLst>
          </p:cNvPr>
          <p:cNvSpPr>
            <a:spLocks noGrp="1"/>
          </p:cNvSpPr>
          <p:nvPr>
            <p:ph type="sldNum" sz="quarter" idx="12"/>
          </p:nvPr>
        </p:nvSpPr>
        <p:spPr/>
        <p:txBody>
          <a:bodyPr/>
          <a:lstStyle/>
          <a:p>
            <a:fld id="{763B8974-04A7-AC42-A3BD-BCE897254151}" type="slidenum">
              <a:rPr lang="en-US" smtClean="0"/>
              <a:t>‹#›</a:t>
            </a:fld>
            <a:endParaRPr lang="en-US"/>
          </a:p>
        </p:txBody>
      </p:sp>
    </p:spTree>
    <p:extLst>
      <p:ext uri="{BB962C8B-B14F-4D97-AF65-F5344CB8AC3E}">
        <p14:creationId xmlns:p14="http://schemas.microsoft.com/office/powerpoint/2010/main" val="230163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D8ED-6990-D289-82C3-589757E8F7D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A00C482-C41F-83D8-AF33-E864E24E59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15B1F88-89E9-7109-8C30-6C640A4C0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CB44F1-7D91-C502-8F1F-E1022414044B}"/>
              </a:ext>
            </a:extLst>
          </p:cNvPr>
          <p:cNvSpPr>
            <a:spLocks noGrp="1"/>
          </p:cNvSpPr>
          <p:nvPr>
            <p:ph type="dt" sz="half" idx="10"/>
          </p:nvPr>
        </p:nvSpPr>
        <p:spPr/>
        <p:txBody>
          <a:bodyPr/>
          <a:lstStyle/>
          <a:p>
            <a:fld id="{A427C9D5-DACC-BC4E-A877-D8815F3B7704}" type="datetimeFigureOut">
              <a:rPr lang="en-US" smtClean="0"/>
              <a:t>4/8/2025</a:t>
            </a:fld>
            <a:endParaRPr lang="en-US"/>
          </a:p>
        </p:txBody>
      </p:sp>
      <p:sp>
        <p:nvSpPr>
          <p:cNvPr id="6" name="Footer Placeholder 5">
            <a:extLst>
              <a:ext uri="{FF2B5EF4-FFF2-40B4-BE49-F238E27FC236}">
                <a16:creationId xmlns:a16="http://schemas.microsoft.com/office/drawing/2014/main" id="{A5CEDF8D-D3E9-F125-EE70-646750955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49FAED-7DC7-2E0B-0656-C4C2410879A4}"/>
              </a:ext>
            </a:extLst>
          </p:cNvPr>
          <p:cNvSpPr>
            <a:spLocks noGrp="1"/>
          </p:cNvSpPr>
          <p:nvPr>
            <p:ph type="sldNum" sz="quarter" idx="12"/>
          </p:nvPr>
        </p:nvSpPr>
        <p:spPr/>
        <p:txBody>
          <a:bodyPr/>
          <a:lstStyle/>
          <a:p>
            <a:fld id="{763B8974-04A7-AC42-A3BD-BCE897254151}" type="slidenum">
              <a:rPr lang="en-US" smtClean="0"/>
              <a:t>‹#›</a:t>
            </a:fld>
            <a:endParaRPr lang="en-US"/>
          </a:p>
        </p:txBody>
      </p:sp>
    </p:spTree>
    <p:extLst>
      <p:ext uri="{BB962C8B-B14F-4D97-AF65-F5344CB8AC3E}">
        <p14:creationId xmlns:p14="http://schemas.microsoft.com/office/powerpoint/2010/main" val="113379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A8F0E-ED58-298B-C104-69472831DE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C3F552B-3F45-6247-269B-21E8F2596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22EBB2-7C83-BB46-2FD5-4A61C65B2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337456-6C39-3290-F159-C378AD9AA76C}"/>
              </a:ext>
            </a:extLst>
          </p:cNvPr>
          <p:cNvSpPr>
            <a:spLocks noGrp="1"/>
          </p:cNvSpPr>
          <p:nvPr>
            <p:ph type="dt" sz="half" idx="10"/>
          </p:nvPr>
        </p:nvSpPr>
        <p:spPr/>
        <p:txBody>
          <a:bodyPr/>
          <a:lstStyle/>
          <a:p>
            <a:fld id="{A427C9D5-DACC-BC4E-A877-D8815F3B7704}" type="datetimeFigureOut">
              <a:rPr lang="en-US" smtClean="0"/>
              <a:t>4/8/2025</a:t>
            </a:fld>
            <a:endParaRPr lang="en-US"/>
          </a:p>
        </p:txBody>
      </p:sp>
      <p:sp>
        <p:nvSpPr>
          <p:cNvPr id="6" name="Footer Placeholder 5">
            <a:extLst>
              <a:ext uri="{FF2B5EF4-FFF2-40B4-BE49-F238E27FC236}">
                <a16:creationId xmlns:a16="http://schemas.microsoft.com/office/drawing/2014/main" id="{4579B606-175F-4F16-45D3-1023B3E7F1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F1C566-8D8B-D2DB-35EB-D03BC18D9EF5}"/>
              </a:ext>
            </a:extLst>
          </p:cNvPr>
          <p:cNvSpPr>
            <a:spLocks noGrp="1"/>
          </p:cNvSpPr>
          <p:nvPr>
            <p:ph type="sldNum" sz="quarter" idx="12"/>
          </p:nvPr>
        </p:nvSpPr>
        <p:spPr/>
        <p:txBody>
          <a:bodyPr/>
          <a:lstStyle/>
          <a:p>
            <a:fld id="{763B8974-04A7-AC42-A3BD-BCE897254151}" type="slidenum">
              <a:rPr lang="en-US" smtClean="0"/>
              <a:t>‹#›</a:t>
            </a:fld>
            <a:endParaRPr lang="en-US"/>
          </a:p>
        </p:txBody>
      </p:sp>
    </p:spTree>
    <p:extLst>
      <p:ext uri="{BB962C8B-B14F-4D97-AF65-F5344CB8AC3E}">
        <p14:creationId xmlns:p14="http://schemas.microsoft.com/office/powerpoint/2010/main" val="228082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43E146-F6AD-EC64-0A8D-08EA0C44A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3200F05-8420-B3D4-3068-E4DB37A46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A646FF-1766-3CEC-AE28-4A2F09B58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27C9D5-DACC-BC4E-A877-D8815F3B7704}" type="datetimeFigureOut">
              <a:rPr lang="en-US" smtClean="0"/>
              <a:t>4/8/2025</a:t>
            </a:fld>
            <a:endParaRPr lang="en-US"/>
          </a:p>
        </p:txBody>
      </p:sp>
      <p:sp>
        <p:nvSpPr>
          <p:cNvPr id="5" name="Footer Placeholder 4">
            <a:extLst>
              <a:ext uri="{FF2B5EF4-FFF2-40B4-BE49-F238E27FC236}">
                <a16:creationId xmlns:a16="http://schemas.microsoft.com/office/drawing/2014/main" id="{1CBD3388-73D6-A150-431D-313D7B278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5C1F96E-6B06-F87C-E7F6-FC43E3485D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3B8974-04A7-AC42-A3BD-BCE897254151}" type="slidenum">
              <a:rPr lang="en-US" smtClean="0"/>
              <a:t>‹#›</a:t>
            </a:fld>
            <a:endParaRPr lang="en-US"/>
          </a:p>
        </p:txBody>
      </p:sp>
    </p:spTree>
    <p:extLst>
      <p:ext uri="{BB962C8B-B14F-4D97-AF65-F5344CB8AC3E}">
        <p14:creationId xmlns:p14="http://schemas.microsoft.com/office/powerpoint/2010/main" val="50736523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9ABCC96-D4DD-D7D5-353F-C8A7C39F89D4}"/>
              </a:ext>
            </a:extLst>
          </p:cNvPr>
          <p:cNvPicPr>
            <a:picLocks noGrp="1" noChangeAspect="1"/>
          </p:cNvPicPr>
          <p:nvPr>
            <p:ph idx="1"/>
          </p:nvPr>
        </p:nvPicPr>
        <p:blipFill>
          <a:blip r:embed="rId2"/>
          <a:stretch>
            <a:fillRect/>
          </a:stretch>
        </p:blipFill>
        <p:spPr>
          <a:xfrm>
            <a:off x="3512128" y="0"/>
            <a:ext cx="4946072" cy="6670964"/>
          </a:xfrm>
          <a:prstGeom prst="rect">
            <a:avLst/>
          </a:prstGeom>
        </p:spPr>
      </p:pic>
    </p:spTree>
    <p:extLst>
      <p:ext uri="{BB962C8B-B14F-4D97-AF65-F5344CB8AC3E}">
        <p14:creationId xmlns:p14="http://schemas.microsoft.com/office/powerpoint/2010/main" val="4218370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0053-BCE3-C337-B007-6488F92D9478}"/>
              </a:ext>
            </a:extLst>
          </p:cNvPr>
          <p:cNvSpPr>
            <a:spLocks noGrp="1"/>
          </p:cNvSpPr>
          <p:nvPr>
            <p:ph type="title"/>
          </p:nvPr>
        </p:nvSpPr>
        <p:spPr/>
        <p:txBody>
          <a:bodyPr/>
          <a:lstStyle/>
          <a:p>
            <a:r>
              <a:rPr lang="en-GB" b="1" i="0" u="none" strike="noStrike" dirty="0">
                <a:solidFill>
                  <a:schemeClr val="accent1"/>
                </a:solidFill>
                <a:effectLst/>
                <a:latin typeface="Frutiger W01"/>
              </a:rPr>
              <a:t>Appointments</a:t>
            </a:r>
            <a:br>
              <a:rPr lang="en-GB" b="1" i="0" u="none" strike="noStrike" dirty="0">
                <a:effectLst/>
                <a:latin typeface="Frutiger W01"/>
              </a:rPr>
            </a:br>
            <a:endParaRPr lang="en-US" dirty="0"/>
          </a:p>
        </p:txBody>
      </p:sp>
      <p:sp>
        <p:nvSpPr>
          <p:cNvPr id="3" name="Content Placeholder 2">
            <a:extLst>
              <a:ext uri="{FF2B5EF4-FFF2-40B4-BE49-F238E27FC236}">
                <a16:creationId xmlns:a16="http://schemas.microsoft.com/office/drawing/2014/main" id="{72791F88-9231-0360-E625-5620F12B3BD2}"/>
              </a:ext>
            </a:extLst>
          </p:cNvPr>
          <p:cNvSpPr>
            <a:spLocks noGrp="1"/>
          </p:cNvSpPr>
          <p:nvPr>
            <p:ph idx="1"/>
          </p:nvPr>
        </p:nvSpPr>
        <p:spPr/>
        <p:txBody>
          <a:bodyPr/>
          <a:lstStyle/>
          <a:p>
            <a:pPr marL="0" indent="0" algn="l">
              <a:buNone/>
            </a:pPr>
            <a:r>
              <a:rPr lang="en-GB" b="1" i="0" u="none" strike="noStrike" dirty="0">
                <a:effectLst/>
                <a:latin typeface="Frutiger W01"/>
              </a:rPr>
              <a:t>Working on next</a:t>
            </a:r>
          </a:p>
          <a:p>
            <a:pPr algn="l">
              <a:buFont typeface="Arial" panose="020B0604020202020204" pitchFamily="34" charset="0"/>
              <a:buChar char="•"/>
            </a:pPr>
            <a:endParaRPr lang="en-GB" b="1" dirty="0">
              <a:solidFill>
                <a:srgbClr val="231F20"/>
              </a:solidFill>
              <a:latin typeface="Frutiger W01"/>
            </a:endParaRPr>
          </a:p>
          <a:p>
            <a:pPr algn="l">
              <a:buFont typeface="Arial" panose="020B0604020202020204" pitchFamily="34" charset="0"/>
              <a:buChar char="•"/>
            </a:pPr>
            <a:r>
              <a:rPr lang="en-GB" b="0" i="0" u="none" strike="noStrike" dirty="0">
                <a:solidFill>
                  <a:srgbClr val="231F20"/>
                </a:solidFill>
                <a:effectLst/>
                <a:latin typeface="Frutiger W01"/>
              </a:rPr>
              <a:t>allowing users to manage mental health appointments </a:t>
            </a:r>
          </a:p>
          <a:p>
            <a:pPr algn="l">
              <a:buFont typeface="Arial" panose="020B0604020202020204" pitchFamily="34" charset="0"/>
              <a:buChar char="•"/>
            </a:pPr>
            <a:r>
              <a:rPr lang="en-GB" b="0" i="0" u="none" strike="noStrike" dirty="0">
                <a:solidFill>
                  <a:srgbClr val="231F20"/>
                </a:solidFill>
                <a:effectLst/>
                <a:latin typeface="Frutiger W01"/>
              </a:rPr>
              <a:t>making it easy for users to add GP appointments to their device’s calendar application</a:t>
            </a:r>
          </a:p>
          <a:p>
            <a:endParaRPr lang="en-US" dirty="0"/>
          </a:p>
        </p:txBody>
      </p:sp>
    </p:spTree>
    <p:extLst>
      <p:ext uri="{BB962C8B-B14F-4D97-AF65-F5344CB8AC3E}">
        <p14:creationId xmlns:p14="http://schemas.microsoft.com/office/powerpoint/2010/main" val="3682587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1BDC-500E-0B50-EC01-314C306802CD}"/>
              </a:ext>
            </a:extLst>
          </p:cNvPr>
          <p:cNvSpPr>
            <a:spLocks noGrp="1"/>
          </p:cNvSpPr>
          <p:nvPr>
            <p:ph type="title"/>
          </p:nvPr>
        </p:nvSpPr>
        <p:spPr/>
        <p:txBody>
          <a:bodyPr/>
          <a:lstStyle/>
          <a:p>
            <a:r>
              <a:rPr lang="en-GB" b="1" i="0" u="none" strike="noStrike" dirty="0">
                <a:solidFill>
                  <a:schemeClr val="accent1"/>
                </a:solidFill>
                <a:effectLst/>
                <a:latin typeface="Frutiger W01"/>
              </a:rPr>
              <a:t>Prescriptions</a:t>
            </a:r>
            <a:br>
              <a:rPr lang="en-GB" b="1" i="0" u="none" strike="noStrike" dirty="0">
                <a:effectLst/>
                <a:latin typeface="Frutiger W01"/>
              </a:rPr>
            </a:br>
            <a:endParaRPr lang="en-US" dirty="0"/>
          </a:p>
        </p:txBody>
      </p:sp>
      <p:sp>
        <p:nvSpPr>
          <p:cNvPr id="3" name="Content Placeholder 2">
            <a:extLst>
              <a:ext uri="{FF2B5EF4-FFF2-40B4-BE49-F238E27FC236}">
                <a16:creationId xmlns:a16="http://schemas.microsoft.com/office/drawing/2014/main" id="{7F551094-C607-EDA5-FA4C-58AE577A638E}"/>
              </a:ext>
            </a:extLst>
          </p:cNvPr>
          <p:cNvSpPr>
            <a:spLocks noGrp="1"/>
          </p:cNvSpPr>
          <p:nvPr>
            <p:ph idx="1"/>
          </p:nvPr>
        </p:nvSpPr>
        <p:spPr/>
        <p:txBody>
          <a:bodyPr/>
          <a:lstStyle/>
          <a:p>
            <a:pPr marL="0" indent="0" algn="l">
              <a:buNone/>
            </a:pPr>
            <a:r>
              <a:rPr lang="en-GB" b="1" i="0" u="none" strike="noStrike" dirty="0">
                <a:effectLst/>
                <a:latin typeface="Frutiger W01"/>
              </a:rPr>
              <a:t>Recently completed</a:t>
            </a:r>
          </a:p>
          <a:p>
            <a:pPr algn="l">
              <a:buFont typeface="Arial" panose="020B0604020202020204" pitchFamily="34" charset="0"/>
              <a:buChar char="•"/>
            </a:pPr>
            <a:endParaRPr lang="en-GB" b="1" dirty="0">
              <a:solidFill>
                <a:srgbClr val="231F20"/>
              </a:solidFill>
              <a:latin typeface="Frutiger W01"/>
            </a:endParaRPr>
          </a:p>
          <a:p>
            <a:pPr algn="l">
              <a:buFont typeface="Arial" panose="020B0604020202020204" pitchFamily="34" charset="0"/>
              <a:buChar char="•"/>
            </a:pPr>
            <a:r>
              <a:rPr lang="en-GB" b="0" i="0" u="none" strike="noStrike" dirty="0">
                <a:solidFill>
                  <a:srgbClr val="231F20"/>
                </a:solidFill>
                <a:effectLst/>
                <a:latin typeface="Frutiger W01"/>
              </a:rPr>
              <a:t>launched to the first group of users the ability to view and track the status of their prescriptions whether they're ready for collection at the pharmacy or out for delivery </a:t>
            </a:r>
          </a:p>
          <a:p>
            <a:pPr algn="l">
              <a:buFont typeface="Arial" panose="020B0604020202020204" pitchFamily="34" charset="0"/>
              <a:buChar char="•"/>
            </a:pPr>
            <a:r>
              <a:rPr lang="en-GB" b="0" i="0" u="none" strike="noStrike" dirty="0">
                <a:solidFill>
                  <a:srgbClr val="231F20"/>
                </a:solidFill>
                <a:effectLst/>
                <a:latin typeface="Frutiger W01"/>
              </a:rPr>
              <a:t>updated screens to use the new design system and make them load faster</a:t>
            </a:r>
          </a:p>
          <a:p>
            <a:endParaRPr lang="en-US" dirty="0"/>
          </a:p>
        </p:txBody>
      </p:sp>
    </p:spTree>
    <p:extLst>
      <p:ext uri="{BB962C8B-B14F-4D97-AF65-F5344CB8AC3E}">
        <p14:creationId xmlns:p14="http://schemas.microsoft.com/office/powerpoint/2010/main" val="2723640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046A-8798-BE65-79D5-F0C38FFD13BB}"/>
              </a:ext>
            </a:extLst>
          </p:cNvPr>
          <p:cNvSpPr>
            <a:spLocks noGrp="1"/>
          </p:cNvSpPr>
          <p:nvPr>
            <p:ph type="title"/>
          </p:nvPr>
        </p:nvSpPr>
        <p:spPr/>
        <p:txBody>
          <a:bodyPr/>
          <a:lstStyle/>
          <a:p>
            <a:r>
              <a:rPr lang="en-GB" b="1" i="0" u="none" strike="noStrike" dirty="0">
                <a:solidFill>
                  <a:schemeClr val="accent1"/>
                </a:solidFill>
                <a:effectLst/>
                <a:latin typeface="Frutiger W01"/>
              </a:rPr>
              <a:t>Prescriptions</a:t>
            </a:r>
            <a:br>
              <a:rPr lang="en-GB" b="1" i="0" u="none" strike="noStrike" dirty="0">
                <a:effectLst/>
                <a:latin typeface="Frutiger W01"/>
              </a:rPr>
            </a:br>
            <a:endParaRPr lang="en-US" dirty="0"/>
          </a:p>
        </p:txBody>
      </p:sp>
      <p:sp>
        <p:nvSpPr>
          <p:cNvPr id="3" name="Content Placeholder 2">
            <a:extLst>
              <a:ext uri="{FF2B5EF4-FFF2-40B4-BE49-F238E27FC236}">
                <a16:creationId xmlns:a16="http://schemas.microsoft.com/office/drawing/2014/main" id="{BAD9A81E-CAFB-4812-8625-F28250428465}"/>
              </a:ext>
            </a:extLst>
          </p:cNvPr>
          <p:cNvSpPr>
            <a:spLocks noGrp="1"/>
          </p:cNvSpPr>
          <p:nvPr>
            <p:ph idx="1"/>
          </p:nvPr>
        </p:nvSpPr>
        <p:spPr/>
        <p:txBody>
          <a:bodyPr>
            <a:normAutofit/>
          </a:bodyPr>
          <a:lstStyle/>
          <a:p>
            <a:pPr marL="0" indent="0" algn="l">
              <a:buNone/>
            </a:pPr>
            <a:r>
              <a:rPr lang="en-GB" b="1" i="0" u="none" strike="noStrike" dirty="0">
                <a:effectLst/>
                <a:latin typeface="Frutiger W01"/>
              </a:rPr>
              <a:t>Working on now</a:t>
            </a:r>
          </a:p>
          <a:p>
            <a:pPr algn="l">
              <a:buFont typeface="Arial" panose="020B0604020202020204" pitchFamily="34" charset="0"/>
              <a:buChar char="•"/>
            </a:pPr>
            <a:r>
              <a:rPr lang="en-GB" b="0" i="0" u="none" strike="noStrike" dirty="0">
                <a:effectLst/>
                <a:latin typeface="Frutiger W01"/>
              </a:rPr>
              <a:t>rolling out to more users the ability to view and track the status of their prescriptions </a:t>
            </a:r>
          </a:p>
          <a:p>
            <a:pPr algn="l">
              <a:buFont typeface="Arial" panose="020B0604020202020204" pitchFamily="34" charset="0"/>
              <a:buChar char="•"/>
            </a:pPr>
            <a:r>
              <a:rPr lang="en-GB" b="0" i="0" u="none" strike="noStrike" dirty="0">
                <a:effectLst/>
                <a:latin typeface="Frutiger W01"/>
              </a:rPr>
              <a:t>allowing users to nominate a distance-selling pharmacy </a:t>
            </a:r>
          </a:p>
          <a:p>
            <a:pPr marL="0" indent="0" algn="l">
              <a:buNone/>
            </a:pPr>
            <a:endParaRPr lang="en-GB" b="1" i="0" u="none" strike="noStrike" dirty="0">
              <a:effectLst/>
              <a:latin typeface="Frutiger W01"/>
            </a:endParaRPr>
          </a:p>
          <a:p>
            <a:pPr marL="0" indent="0" algn="l">
              <a:buNone/>
            </a:pPr>
            <a:r>
              <a:rPr lang="en-GB" b="1" i="0" u="none" strike="noStrike" dirty="0">
                <a:effectLst/>
                <a:latin typeface="Frutiger W01"/>
              </a:rPr>
              <a:t>Working on next</a:t>
            </a:r>
          </a:p>
          <a:p>
            <a:pPr algn="l">
              <a:buFont typeface="Arial" panose="020B0604020202020204" pitchFamily="34" charset="0"/>
              <a:buChar char="•"/>
            </a:pPr>
            <a:r>
              <a:rPr lang="en-GB" b="0" i="0" u="none" strike="noStrike" dirty="0">
                <a:effectLst/>
                <a:latin typeface="Frutiger W01"/>
              </a:rPr>
              <a:t>allowing users to add prescription barcodes to their devices’ digital wallets to make them easier to access when collecting prescriptions </a:t>
            </a:r>
          </a:p>
          <a:p>
            <a:endParaRPr lang="en-US" dirty="0"/>
          </a:p>
        </p:txBody>
      </p:sp>
    </p:spTree>
    <p:extLst>
      <p:ext uri="{BB962C8B-B14F-4D97-AF65-F5344CB8AC3E}">
        <p14:creationId xmlns:p14="http://schemas.microsoft.com/office/powerpoint/2010/main" val="175133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7030-E96C-895A-951B-AB98281BC064}"/>
              </a:ext>
            </a:extLst>
          </p:cNvPr>
          <p:cNvSpPr>
            <a:spLocks noGrp="1"/>
          </p:cNvSpPr>
          <p:nvPr>
            <p:ph type="title"/>
          </p:nvPr>
        </p:nvSpPr>
        <p:spPr/>
        <p:txBody>
          <a:bodyPr/>
          <a:lstStyle/>
          <a:p>
            <a:r>
              <a:rPr lang="en-GB" b="1" i="0" u="none" strike="noStrike" dirty="0">
                <a:solidFill>
                  <a:schemeClr val="accent1"/>
                </a:solidFill>
                <a:effectLst/>
                <a:latin typeface="Frutiger W01"/>
              </a:rPr>
              <a:t>Messaging</a:t>
            </a:r>
            <a:br>
              <a:rPr lang="en-GB" b="1" i="0" u="none" strike="noStrike" dirty="0">
                <a:effectLst/>
                <a:latin typeface="Frutiger W01"/>
              </a:rPr>
            </a:br>
            <a:endParaRPr lang="en-US" dirty="0"/>
          </a:p>
        </p:txBody>
      </p:sp>
      <p:sp>
        <p:nvSpPr>
          <p:cNvPr id="3" name="Content Placeholder 2">
            <a:extLst>
              <a:ext uri="{FF2B5EF4-FFF2-40B4-BE49-F238E27FC236}">
                <a16:creationId xmlns:a16="http://schemas.microsoft.com/office/drawing/2014/main" id="{BF31D991-5F54-598D-7279-4C932C0B223D}"/>
              </a:ext>
            </a:extLst>
          </p:cNvPr>
          <p:cNvSpPr>
            <a:spLocks noGrp="1"/>
          </p:cNvSpPr>
          <p:nvPr>
            <p:ph idx="1"/>
          </p:nvPr>
        </p:nvSpPr>
        <p:spPr>
          <a:xfrm>
            <a:off x="838200" y="1283677"/>
            <a:ext cx="10515600" cy="5209198"/>
          </a:xfrm>
        </p:spPr>
        <p:txBody>
          <a:bodyPr>
            <a:normAutofit/>
          </a:bodyPr>
          <a:lstStyle/>
          <a:p>
            <a:pPr marL="0" indent="0" algn="l">
              <a:buNone/>
            </a:pPr>
            <a:r>
              <a:rPr lang="en-GB" b="1" i="0" u="none" strike="noStrike" dirty="0">
                <a:effectLst/>
                <a:latin typeface="Frutiger W01"/>
              </a:rPr>
              <a:t>Working on now</a:t>
            </a:r>
          </a:p>
          <a:p>
            <a:pPr algn="l">
              <a:buFont typeface="Arial" panose="020B0604020202020204" pitchFamily="34" charset="0"/>
              <a:buChar char="•"/>
            </a:pPr>
            <a:r>
              <a:rPr lang="en-GB" b="0" i="0" u="none" strike="noStrike" dirty="0">
                <a:solidFill>
                  <a:srgbClr val="231F20"/>
                </a:solidFill>
                <a:effectLst/>
                <a:latin typeface="Frutiger W01"/>
              </a:rPr>
              <a:t>enabling more messages to be sent through the NHS App by onboarding new services and adding new message types </a:t>
            </a:r>
          </a:p>
          <a:p>
            <a:pPr algn="l">
              <a:buFont typeface="Arial" panose="020B0604020202020204" pitchFamily="34" charset="0"/>
              <a:buChar char="•"/>
            </a:pPr>
            <a:r>
              <a:rPr lang="en-GB" b="0" i="0" u="none" strike="noStrike" dirty="0">
                <a:solidFill>
                  <a:srgbClr val="231F20"/>
                </a:solidFill>
                <a:effectLst/>
                <a:latin typeface="Frutiger W01"/>
              </a:rPr>
              <a:t>giving users more tools to manage messages in their inbox: filtering, archiving and flagging </a:t>
            </a:r>
          </a:p>
          <a:p>
            <a:pPr algn="l">
              <a:buFont typeface="Arial" panose="020B0604020202020204" pitchFamily="34" charset="0"/>
              <a:buChar char="•"/>
            </a:pPr>
            <a:r>
              <a:rPr lang="en-GB" b="0" i="0" u="none" strike="noStrike" dirty="0">
                <a:solidFill>
                  <a:srgbClr val="231F20"/>
                </a:solidFill>
                <a:effectLst/>
                <a:latin typeface="Frutiger W01"/>
              </a:rPr>
              <a:t>working towards one unified inbox on the message hub, enabling users to more easily find and refer back to messages </a:t>
            </a:r>
          </a:p>
          <a:p>
            <a:pPr algn="l">
              <a:buFont typeface="Arial" panose="020B0604020202020204" pitchFamily="34" charset="0"/>
              <a:buChar char="•"/>
            </a:pPr>
            <a:r>
              <a:rPr lang="en-GB" b="0" i="0" u="none" strike="noStrike" dirty="0">
                <a:solidFill>
                  <a:srgbClr val="231F20"/>
                </a:solidFill>
                <a:effectLst/>
                <a:latin typeface="Frutiger W01"/>
              </a:rPr>
              <a:t>iterating notification content to maximise engagement and increase message read rates </a:t>
            </a:r>
          </a:p>
          <a:p>
            <a:pPr algn="l">
              <a:buFont typeface="Arial" panose="020B0604020202020204" pitchFamily="34" charset="0"/>
              <a:buChar char="•"/>
            </a:pPr>
            <a:r>
              <a:rPr lang="en-GB" b="0" i="0" u="none" strike="noStrike" dirty="0">
                <a:solidFill>
                  <a:srgbClr val="231F20"/>
                </a:solidFill>
                <a:effectLst/>
                <a:latin typeface="Frutiger W01"/>
              </a:rPr>
              <a:t>increasing the number of messages that don’t fall back to SMS or letter by ‘nudging’ users by email about unread NHS App messages</a:t>
            </a:r>
          </a:p>
          <a:p>
            <a:endParaRPr lang="en-US" dirty="0"/>
          </a:p>
        </p:txBody>
      </p:sp>
    </p:spTree>
    <p:extLst>
      <p:ext uri="{BB962C8B-B14F-4D97-AF65-F5344CB8AC3E}">
        <p14:creationId xmlns:p14="http://schemas.microsoft.com/office/powerpoint/2010/main" val="1609100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52C8A-B2A9-4979-5FE0-510DD01DB82D}"/>
              </a:ext>
            </a:extLst>
          </p:cNvPr>
          <p:cNvSpPr>
            <a:spLocks noGrp="1"/>
          </p:cNvSpPr>
          <p:nvPr>
            <p:ph type="title"/>
          </p:nvPr>
        </p:nvSpPr>
        <p:spPr/>
        <p:txBody>
          <a:bodyPr/>
          <a:lstStyle/>
          <a:p>
            <a:r>
              <a:rPr lang="en-GB" b="1" i="0" u="none" strike="noStrike" dirty="0">
                <a:solidFill>
                  <a:schemeClr val="accent1"/>
                </a:solidFill>
                <a:effectLst/>
                <a:latin typeface="Frutiger W01"/>
              </a:rPr>
              <a:t>Messaging</a:t>
            </a:r>
            <a:br>
              <a:rPr lang="en-GB" b="1" i="0" u="none" strike="noStrike" dirty="0">
                <a:effectLst/>
                <a:latin typeface="Frutiger W01"/>
              </a:rPr>
            </a:br>
            <a:endParaRPr lang="en-US" dirty="0"/>
          </a:p>
        </p:txBody>
      </p:sp>
      <p:sp>
        <p:nvSpPr>
          <p:cNvPr id="3" name="Content Placeholder 2">
            <a:extLst>
              <a:ext uri="{FF2B5EF4-FFF2-40B4-BE49-F238E27FC236}">
                <a16:creationId xmlns:a16="http://schemas.microsoft.com/office/drawing/2014/main" id="{68324745-9426-DF68-AD8A-54CBC57C83D9}"/>
              </a:ext>
            </a:extLst>
          </p:cNvPr>
          <p:cNvSpPr>
            <a:spLocks noGrp="1"/>
          </p:cNvSpPr>
          <p:nvPr>
            <p:ph idx="1"/>
          </p:nvPr>
        </p:nvSpPr>
        <p:spPr/>
        <p:txBody>
          <a:bodyPr/>
          <a:lstStyle/>
          <a:p>
            <a:pPr marL="0" indent="0" algn="l">
              <a:buNone/>
            </a:pPr>
            <a:r>
              <a:rPr lang="en-GB" b="1" i="0" u="none" strike="noStrike" dirty="0">
                <a:effectLst/>
                <a:latin typeface="Frutiger W01"/>
              </a:rPr>
              <a:t>Working on next</a:t>
            </a:r>
          </a:p>
          <a:p>
            <a:pPr algn="l">
              <a:buFont typeface="Arial" panose="020B0604020202020204" pitchFamily="34" charset="0"/>
              <a:buChar char="•"/>
            </a:pPr>
            <a:endParaRPr lang="en-GB" b="0" i="0" u="none" strike="noStrike" dirty="0">
              <a:solidFill>
                <a:srgbClr val="231F20"/>
              </a:solidFill>
              <a:effectLst/>
              <a:latin typeface="Frutiger W01"/>
            </a:endParaRPr>
          </a:p>
          <a:p>
            <a:pPr algn="l">
              <a:buFont typeface="Arial" panose="020B0604020202020204" pitchFamily="34" charset="0"/>
              <a:buChar char="•"/>
            </a:pPr>
            <a:r>
              <a:rPr lang="en-GB" b="0" i="0" u="none" strike="noStrike" dirty="0">
                <a:solidFill>
                  <a:srgbClr val="231F20"/>
                </a:solidFill>
                <a:effectLst/>
                <a:latin typeface="Frutiger W01"/>
              </a:rPr>
              <a:t>improving the maintainability, quality, speed and reliability of the NHS App messaging service </a:t>
            </a:r>
          </a:p>
          <a:p>
            <a:pPr algn="l">
              <a:buFont typeface="Arial" panose="020B0604020202020204" pitchFamily="34" charset="0"/>
              <a:buChar char="•"/>
            </a:pPr>
            <a:r>
              <a:rPr lang="en-GB" b="0" i="0" u="none" strike="noStrike" dirty="0">
                <a:solidFill>
                  <a:srgbClr val="231F20"/>
                </a:solidFill>
                <a:effectLst/>
                <a:latin typeface="Frutiger W01"/>
              </a:rPr>
              <a:t>increasing the number of users who are opted in to push notifications </a:t>
            </a:r>
          </a:p>
          <a:p>
            <a:pPr algn="l">
              <a:buFont typeface="Arial" panose="020B0604020202020204" pitchFamily="34" charset="0"/>
              <a:buChar char="•"/>
            </a:pPr>
            <a:r>
              <a:rPr lang="en-GB" b="0" i="0" u="none" strike="noStrike" dirty="0">
                <a:solidFill>
                  <a:srgbClr val="231F20"/>
                </a:solidFill>
                <a:effectLst/>
                <a:latin typeface="Frutiger W01"/>
              </a:rPr>
              <a:t>continuing to enable more primary care, secondary care and national services to send messages through the NHS App</a:t>
            </a:r>
          </a:p>
          <a:p>
            <a:endParaRPr lang="en-US" dirty="0"/>
          </a:p>
        </p:txBody>
      </p:sp>
    </p:spTree>
    <p:extLst>
      <p:ext uri="{BB962C8B-B14F-4D97-AF65-F5344CB8AC3E}">
        <p14:creationId xmlns:p14="http://schemas.microsoft.com/office/powerpoint/2010/main" val="353720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140B-6CA6-764B-4CC5-1587BABC66E2}"/>
              </a:ext>
            </a:extLst>
          </p:cNvPr>
          <p:cNvSpPr>
            <a:spLocks noGrp="1"/>
          </p:cNvSpPr>
          <p:nvPr>
            <p:ph type="title"/>
          </p:nvPr>
        </p:nvSpPr>
        <p:spPr>
          <a:xfrm>
            <a:off x="1213338" y="365125"/>
            <a:ext cx="8651631" cy="1325563"/>
          </a:xfrm>
        </p:spPr>
        <p:txBody>
          <a:bodyPr>
            <a:normAutofit fontScale="90000"/>
          </a:bodyPr>
          <a:lstStyle/>
          <a:p>
            <a:r>
              <a:rPr lang="en-GB" b="1" i="0" u="none" strike="noStrike" dirty="0">
                <a:solidFill>
                  <a:schemeClr val="accent1"/>
                </a:solidFill>
                <a:effectLst/>
                <a:latin typeface="Frutiger W01"/>
              </a:rPr>
              <a:t>Hospital referrals and appointments in the NHS App</a:t>
            </a:r>
            <a:br>
              <a:rPr lang="en-GB" b="1" i="0" u="none" strike="noStrike" dirty="0">
                <a:effectLst/>
                <a:latin typeface="Frutiger W01"/>
              </a:rPr>
            </a:br>
            <a:endParaRPr lang="en-US" dirty="0"/>
          </a:p>
        </p:txBody>
      </p:sp>
      <p:sp>
        <p:nvSpPr>
          <p:cNvPr id="3" name="Content Placeholder 2">
            <a:extLst>
              <a:ext uri="{FF2B5EF4-FFF2-40B4-BE49-F238E27FC236}">
                <a16:creationId xmlns:a16="http://schemas.microsoft.com/office/drawing/2014/main" id="{9B75DA3D-591F-2653-612E-BE2C3916DE53}"/>
              </a:ext>
            </a:extLst>
          </p:cNvPr>
          <p:cNvSpPr>
            <a:spLocks noGrp="1"/>
          </p:cNvSpPr>
          <p:nvPr>
            <p:ph idx="1"/>
          </p:nvPr>
        </p:nvSpPr>
        <p:spPr/>
        <p:txBody>
          <a:bodyPr/>
          <a:lstStyle/>
          <a:p>
            <a:pPr algn="l">
              <a:buNone/>
            </a:pPr>
            <a:r>
              <a:rPr lang="en-GB" b="0" i="0" u="none" strike="noStrike" dirty="0">
                <a:solidFill>
                  <a:srgbClr val="3F525F"/>
                </a:solidFill>
                <a:effectLst/>
                <a:latin typeface="Frutiger W01"/>
              </a:rPr>
              <a:t>Core features:</a:t>
            </a:r>
          </a:p>
          <a:p>
            <a:pPr algn="l">
              <a:buFont typeface="Arial" panose="020B0604020202020204" pitchFamily="34" charset="0"/>
              <a:buChar char="•"/>
            </a:pPr>
            <a:r>
              <a:rPr lang="en-GB" b="0" i="0" u="none" strike="noStrike" dirty="0">
                <a:solidFill>
                  <a:srgbClr val="3F525F"/>
                </a:solidFill>
                <a:effectLst/>
                <a:latin typeface="Frutiger W01"/>
              </a:rPr>
              <a:t>view referrals and appointments in one place</a:t>
            </a:r>
          </a:p>
          <a:p>
            <a:pPr algn="l">
              <a:buFont typeface="Arial" panose="020B0604020202020204" pitchFamily="34" charset="0"/>
              <a:buChar char="•"/>
            </a:pPr>
            <a:r>
              <a:rPr lang="en-GB" b="0" i="0" u="none" strike="noStrike" dirty="0">
                <a:solidFill>
                  <a:srgbClr val="3F525F"/>
                </a:solidFill>
                <a:effectLst/>
                <a:latin typeface="Frutiger W01"/>
              </a:rPr>
              <a:t>see a single point of contact for appointments </a:t>
            </a:r>
          </a:p>
          <a:p>
            <a:pPr algn="l">
              <a:buFont typeface="Arial" panose="020B0604020202020204" pitchFamily="34" charset="0"/>
              <a:buChar char="•"/>
            </a:pPr>
            <a:r>
              <a:rPr lang="en-GB" b="0" i="0" u="none" strike="noStrike" dirty="0">
                <a:solidFill>
                  <a:srgbClr val="3F525F"/>
                </a:solidFill>
                <a:effectLst/>
                <a:latin typeface="Frutiger W01"/>
              </a:rPr>
              <a:t>get supporting information for appointments </a:t>
            </a:r>
          </a:p>
          <a:p>
            <a:pPr algn="l">
              <a:buFont typeface="Arial" panose="020B0604020202020204" pitchFamily="34" charset="0"/>
              <a:buChar char="•"/>
            </a:pPr>
            <a:r>
              <a:rPr lang="en-GB" b="0" i="0" u="none" strike="noStrike" dirty="0">
                <a:solidFill>
                  <a:srgbClr val="3F525F"/>
                </a:solidFill>
                <a:effectLst/>
                <a:latin typeface="Frutiger W01"/>
              </a:rPr>
              <a:t>view past appointments </a:t>
            </a:r>
          </a:p>
          <a:p>
            <a:endParaRPr lang="en-US" dirty="0"/>
          </a:p>
        </p:txBody>
      </p:sp>
    </p:spTree>
    <p:extLst>
      <p:ext uri="{BB962C8B-B14F-4D97-AF65-F5344CB8AC3E}">
        <p14:creationId xmlns:p14="http://schemas.microsoft.com/office/powerpoint/2010/main" val="3584895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FAED9-0BA6-EDD7-4C46-02409D444A7B}"/>
              </a:ext>
            </a:extLst>
          </p:cNvPr>
          <p:cNvSpPr>
            <a:spLocks noGrp="1"/>
          </p:cNvSpPr>
          <p:nvPr>
            <p:ph type="title"/>
          </p:nvPr>
        </p:nvSpPr>
        <p:spPr/>
        <p:txBody>
          <a:bodyPr/>
          <a:lstStyle/>
          <a:p>
            <a:r>
              <a:rPr lang="en-GB" b="1" i="0" u="none" strike="noStrike" dirty="0">
                <a:solidFill>
                  <a:schemeClr val="accent1"/>
                </a:solidFill>
                <a:effectLst/>
                <a:latin typeface="Frutiger W01"/>
              </a:rPr>
              <a:t>Hospital referrals and appointments in the NHS App</a:t>
            </a:r>
            <a:endParaRPr lang="en-US" dirty="0">
              <a:solidFill>
                <a:schemeClr val="accent1"/>
              </a:solidFill>
            </a:endParaRPr>
          </a:p>
        </p:txBody>
      </p:sp>
      <p:sp>
        <p:nvSpPr>
          <p:cNvPr id="3" name="Content Placeholder 2">
            <a:extLst>
              <a:ext uri="{FF2B5EF4-FFF2-40B4-BE49-F238E27FC236}">
                <a16:creationId xmlns:a16="http://schemas.microsoft.com/office/drawing/2014/main" id="{3E73AF27-59EE-A1C4-D697-4E033B88E2F4}"/>
              </a:ext>
            </a:extLst>
          </p:cNvPr>
          <p:cNvSpPr>
            <a:spLocks noGrp="1"/>
          </p:cNvSpPr>
          <p:nvPr>
            <p:ph idx="1"/>
          </p:nvPr>
        </p:nvSpPr>
        <p:spPr/>
        <p:txBody>
          <a:bodyPr/>
          <a:lstStyle/>
          <a:p>
            <a:pPr algn="l">
              <a:buNone/>
            </a:pPr>
            <a:r>
              <a:rPr lang="en-GB" b="0" i="0" u="none" strike="noStrike" dirty="0">
                <a:solidFill>
                  <a:srgbClr val="3F525F"/>
                </a:solidFill>
                <a:effectLst/>
                <a:latin typeface="Frutiger W01"/>
              </a:rPr>
              <a:t>Additional features:</a:t>
            </a:r>
          </a:p>
          <a:p>
            <a:pPr algn="l">
              <a:buFont typeface="Arial" panose="020B0604020202020204" pitchFamily="34" charset="0"/>
              <a:buChar char="•"/>
            </a:pPr>
            <a:r>
              <a:rPr lang="en-GB" b="0" i="0" u="none" strike="noStrike" dirty="0">
                <a:solidFill>
                  <a:srgbClr val="3F525F"/>
                </a:solidFill>
                <a:effectLst/>
                <a:latin typeface="Frutiger W01"/>
              </a:rPr>
              <a:t>view, amend and cancel appointments</a:t>
            </a:r>
          </a:p>
          <a:p>
            <a:pPr algn="l">
              <a:buFont typeface="Arial" panose="020B0604020202020204" pitchFamily="34" charset="0"/>
              <a:buChar char="•"/>
            </a:pPr>
            <a:r>
              <a:rPr lang="en-GB" b="0" i="0" u="none" strike="noStrike" dirty="0">
                <a:solidFill>
                  <a:srgbClr val="3F525F"/>
                </a:solidFill>
                <a:effectLst/>
                <a:latin typeface="Frutiger W01"/>
              </a:rPr>
              <a:t>receive notifications and messaging</a:t>
            </a:r>
          </a:p>
          <a:p>
            <a:pPr algn="l">
              <a:buFont typeface="Arial" panose="020B0604020202020204" pitchFamily="34" charset="0"/>
              <a:buChar char="•"/>
            </a:pPr>
            <a:r>
              <a:rPr lang="en-GB" b="0" i="0" u="none" strike="noStrike" dirty="0">
                <a:solidFill>
                  <a:srgbClr val="3F525F"/>
                </a:solidFill>
                <a:effectLst/>
                <a:latin typeface="Frutiger W01"/>
              </a:rPr>
              <a:t>see documents</a:t>
            </a:r>
          </a:p>
          <a:p>
            <a:pPr algn="l">
              <a:buFont typeface="Arial" panose="020B0604020202020204" pitchFamily="34" charset="0"/>
              <a:buChar char="•"/>
            </a:pPr>
            <a:r>
              <a:rPr lang="en-GB" b="0" i="0" u="none" strike="noStrike" dirty="0">
                <a:solidFill>
                  <a:srgbClr val="3F525F"/>
                </a:solidFill>
                <a:effectLst/>
                <a:latin typeface="Frutiger W01"/>
              </a:rPr>
              <a:t>complete pre-appointment questionnaires</a:t>
            </a:r>
          </a:p>
          <a:p>
            <a:pPr algn="l">
              <a:buFont typeface="Arial" panose="020B0604020202020204" pitchFamily="34" charset="0"/>
              <a:buChar char="•"/>
            </a:pPr>
            <a:r>
              <a:rPr lang="en-GB" b="0" i="0" u="none" strike="noStrike" dirty="0">
                <a:solidFill>
                  <a:srgbClr val="3F525F"/>
                </a:solidFill>
                <a:effectLst/>
                <a:latin typeface="Frutiger W01"/>
              </a:rPr>
              <a:t>manage documents and questionnaires</a:t>
            </a:r>
          </a:p>
          <a:p>
            <a:pPr algn="l">
              <a:buFont typeface="Arial" panose="020B0604020202020204" pitchFamily="34" charset="0"/>
              <a:buChar char="•"/>
            </a:pPr>
            <a:r>
              <a:rPr lang="en-GB" b="0" i="0" u="none" strike="noStrike" dirty="0">
                <a:solidFill>
                  <a:srgbClr val="3F525F"/>
                </a:solidFill>
                <a:effectLst/>
                <a:latin typeface="Frutiger W01"/>
              </a:rPr>
              <a:t>select paperless preferences</a:t>
            </a:r>
          </a:p>
          <a:p>
            <a:endParaRPr lang="en-US" dirty="0"/>
          </a:p>
        </p:txBody>
      </p:sp>
    </p:spTree>
    <p:extLst>
      <p:ext uri="{BB962C8B-B14F-4D97-AF65-F5344CB8AC3E}">
        <p14:creationId xmlns:p14="http://schemas.microsoft.com/office/powerpoint/2010/main" val="130118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E72-57F2-1E12-AE3C-AAE002456B1F}"/>
              </a:ext>
            </a:extLst>
          </p:cNvPr>
          <p:cNvSpPr>
            <a:spLocks noGrp="1"/>
          </p:cNvSpPr>
          <p:nvPr>
            <p:ph type="title"/>
          </p:nvPr>
        </p:nvSpPr>
        <p:spPr/>
        <p:txBody>
          <a:bodyPr/>
          <a:lstStyle/>
          <a:p>
            <a:r>
              <a:rPr lang="en-US" dirty="0">
                <a:solidFill>
                  <a:schemeClr val="accent1"/>
                </a:solidFill>
              </a:rPr>
              <a:t>Gloucestershire Hospitals Patient Portal</a:t>
            </a:r>
          </a:p>
        </p:txBody>
      </p:sp>
      <p:sp>
        <p:nvSpPr>
          <p:cNvPr id="3" name="Content Placeholder 2">
            <a:extLst>
              <a:ext uri="{FF2B5EF4-FFF2-40B4-BE49-F238E27FC236}">
                <a16:creationId xmlns:a16="http://schemas.microsoft.com/office/drawing/2014/main" id="{5F40A9AD-E372-88D1-614B-71D23EE457EA}"/>
              </a:ext>
            </a:extLst>
          </p:cNvPr>
          <p:cNvSpPr>
            <a:spLocks noGrp="1"/>
          </p:cNvSpPr>
          <p:nvPr>
            <p:ph idx="1"/>
          </p:nvPr>
        </p:nvSpPr>
        <p:spPr/>
        <p:txBody>
          <a:bodyPr/>
          <a:lstStyle/>
          <a:p>
            <a:pPr algn="l">
              <a:spcAft>
                <a:spcPts val="2100"/>
              </a:spcAft>
              <a:buNone/>
            </a:pPr>
            <a:r>
              <a:rPr lang="en-GB" b="0" i="0" u="none" strike="noStrike" dirty="0">
                <a:solidFill>
                  <a:srgbClr val="212B32"/>
                </a:solidFill>
                <a:effectLst/>
                <a:latin typeface="Frutiger"/>
              </a:rPr>
              <a:t>You'll be able to:</a:t>
            </a:r>
          </a:p>
          <a:p>
            <a:pPr algn="l">
              <a:spcAft>
                <a:spcPts val="600"/>
              </a:spcAft>
              <a:buFont typeface="Arial" panose="020B0604020202020204" pitchFamily="34" charset="0"/>
              <a:buChar char="•"/>
            </a:pPr>
            <a:r>
              <a:rPr lang="en-GB" b="0" i="0" u="none" strike="noStrike" dirty="0">
                <a:solidFill>
                  <a:srgbClr val="212B32"/>
                </a:solidFill>
                <a:effectLst/>
                <a:latin typeface="Frutiger"/>
              </a:rPr>
              <a:t>manage your own appointment schedule</a:t>
            </a:r>
          </a:p>
          <a:p>
            <a:pPr algn="l">
              <a:spcAft>
                <a:spcPts val="600"/>
              </a:spcAft>
              <a:buFont typeface="Arial" panose="020B0604020202020204" pitchFamily="34" charset="0"/>
              <a:buChar char="•"/>
            </a:pPr>
            <a:r>
              <a:rPr lang="en-GB" b="0" i="0" u="none" strike="noStrike" dirty="0">
                <a:solidFill>
                  <a:srgbClr val="212B32"/>
                </a:solidFill>
                <a:effectLst/>
                <a:latin typeface="Frutiger"/>
              </a:rPr>
              <a:t>complete assessments from home</a:t>
            </a:r>
          </a:p>
          <a:p>
            <a:pPr algn="l">
              <a:spcAft>
                <a:spcPts val="600"/>
              </a:spcAft>
              <a:buFont typeface="Arial" panose="020B0604020202020204" pitchFamily="34" charset="0"/>
              <a:buChar char="•"/>
            </a:pPr>
            <a:r>
              <a:rPr lang="en-GB" b="0" i="0" u="none" strike="noStrike" dirty="0">
                <a:solidFill>
                  <a:srgbClr val="212B32"/>
                </a:solidFill>
                <a:effectLst/>
                <a:latin typeface="Frutiger"/>
              </a:rPr>
              <a:t>access improved communication with your care team</a:t>
            </a:r>
          </a:p>
          <a:p>
            <a:pPr algn="l">
              <a:spcAft>
                <a:spcPts val="600"/>
              </a:spcAft>
              <a:buFont typeface="Arial" panose="020B0604020202020204" pitchFamily="34" charset="0"/>
              <a:buChar char="•"/>
            </a:pPr>
            <a:r>
              <a:rPr lang="en-GB" b="0" i="0" u="none" strike="noStrike" dirty="0">
                <a:solidFill>
                  <a:srgbClr val="212B32"/>
                </a:solidFill>
                <a:effectLst/>
                <a:latin typeface="Frutiger"/>
              </a:rPr>
              <a:t>view all appointment letters digitally</a:t>
            </a:r>
          </a:p>
          <a:p>
            <a:pPr algn="l">
              <a:spcAft>
                <a:spcPts val="2100"/>
              </a:spcAft>
              <a:buFont typeface="Arial" panose="020B0604020202020204" pitchFamily="34" charset="0"/>
              <a:buChar char="•"/>
            </a:pPr>
            <a:r>
              <a:rPr lang="en-GB" b="0" i="0" u="none" strike="noStrike" dirty="0">
                <a:solidFill>
                  <a:srgbClr val="212B32"/>
                </a:solidFill>
                <a:effectLst/>
                <a:latin typeface="Frutiger"/>
              </a:rPr>
              <a:t>receive appointment reminders</a:t>
            </a:r>
          </a:p>
          <a:p>
            <a:endParaRPr lang="en-US" dirty="0"/>
          </a:p>
        </p:txBody>
      </p:sp>
    </p:spTree>
    <p:extLst>
      <p:ext uri="{BB962C8B-B14F-4D97-AF65-F5344CB8AC3E}">
        <p14:creationId xmlns:p14="http://schemas.microsoft.com/office/powerpoint/2010/main" val="209740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3877-0824-3264-DC4A-A96CBB9DA327}"/>
              </a:ext>
            </a:extLst>
          </p:cNvPr>
          <p:cNvSpPr>
            <a:spLocks noGrp="1"/>
          </p:cNvSpPr>
          <p:nvPr>
            <p:ph type="title"/>
          </p:nvPr>
        </p:nvSpPr>
        <p:spPr/>
        <p:txBody>
          <a:bodyPr/>
          <a:lstStyle/>
          <a:p>
            <a:r>
              <a:rPr lang="en-US" dirty="0" err="1">
                <a:solidFill>
                  <a:schemeClr val="accent1"/>
                </a:solidFill>
              </a:rPr>
              <a:t>NHSApp</a:t>
            </a:r>
            <a:r>
              <a:rPr lang="en-US" dirty="0">
                <a:solidFill>
                  <a:schemeClr val="accent1"/>
                </a:solidFill>
              </a:rPr>
              <a:t> &amp; Glos Hosp Patient Portal</a:t>
            </a:r>
          </a:p>
        </p:txBody>
      </p:sp>
      <p:sp>
        <p:nvSpPr>
          <p:cNvPr id="3" name="Content Placeholder 2">
            <a:extLst>
              <a:ext uri="{FF2B5EF4-FFF2-40B4-BE49-F238E27FC236}">
                <a16:creationId xmlns:a16="http://schemas.microsoft.com/office/drawing/2014/main" id="{F481558B-4838-9683-B1E4-D95C2CDE3D61}"/>
              </a:ext>
            </a:extLst>
          </p:cNvPr>
          <p:cNvSpPr>
            <a:spLocks noGrp="1"/>
          </p:cNvSpPr>
          <p:nvPr>
            <p:ph idx="1"/>
          </p:nvPr>
        </p:nvSpPr>
        <p:spPr/>
        <p:txBody>
          <a:bodyPr/>
          <a:lstStyle/>
          <a:p>
            <a:r>
              <a:rPr lang="en-GB" b="0" i="0" u="none" strike="noStrike" dirty="0">
                <a:solidFill>
                  <a:srgbClr val="212B32"/>
                </a:solidFill>
                <a:effectLst/>
                <a:latin typeface="Frutiger"/>
              </a:rPr>
              <a:t>The Patient Portal is not the same thing as the NHS App, but it will share some of the same information once it’s connected later this year. </a:t>
            </a:r>
          </a:p>
          <a:p>
            <a:r>
              <a:rPr lang="en-GB" b="0" i="0" u="none" strike="noStrike" dirty="0">
                <a:solidFill>
                  <a:srgbClr val="212B32"/>
                </a:solidFill>
                <a:effectLst/>
                <a:latin typeface="Frutiger"/>
              </a:rPr>
              <a:t>The NHS App will display appointment information, letters and other useful data, but …</a:t>
            </a:r>
          </a:p>
          <a:p>
            <a:pPr marL="0" indent="0">
              <a:buNone/>
            </a:pPr>
            <a:r>
              <a:rPr lang="en-GB" b="0" i="0" u="none" strike="noStrike" dirty="0">
                <a:solidFill>
                  <a:srgbClr val="212B32"/>
                </a:solidFill>
                <a:effectLst/>
                <a:latin typeface="Frutiger"/>
              </a:rPr>
              <a:t>	…for further functionality and any messaging capabilities, the 	Portal will automatically open in a web browser. Ultimately, it 	should be seamless for you to use.</a:t>
            </a:r>
            <a:endParaRPr lang="en-US" dirty="0"/>
          </a:p>
        </p:txBody>
      </p:sp>
    </p:spTree>
    <p:extLst>
      <p:ext uri="{BB962C8B-B14F-4D97-AF65-F5344CB8AC3E}">
        <p14:creationId xmlns:p14="http://schemas.microsoft.com/office/powerpoint/2010/main" val="2049259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8806-08EE-F265-D2A9-15220F94D644}"/>
              </a:ext>
            </a:extLst>
          </p:cNvPr>
          <p:cNvSpPr>
            <a:spLocks noGrp="1"/>
          </p:cNvSpPr>
          <p:nvPr>
            <p:ph type="title"/>
          </p:nvPr>
        </p:nvSpPr>
        <p:spPr/>
        <p:txBody>
          <a:bodyPr/>
          <a:lstStyle/>
          <a:p>
            <a:r>
              <a:rPr lang="en-GB" b="0" i="0" u="none" strike="noStrike" dirty="0">
                <a:solidFill>
                  <a:srgbClr val="212B32"/>
                </a:solidFill>
                <a:effectLst/>
                <a:latin typeface="Frutiger W01"/>
              </a:rPr>
              <a:t>The NHS App is available on iOS and Android:</a:t>
            </a:r>
            <a:endParaRPr lang="en-US" dirty="0"/>
          </a:p>
        </p:txBody>
      </p:sp>
      <p:pic>
        <p:nvPicPr>
          <p:cNvPr id="9" name="Content Placeholder 8" descr="A screenshot of a phone&#10;&#10;AI-generated content may be incorrect.">
            <a:extLst>
              <a:ext uri="{FF2B5EF4-FFF2-40B4-BE49-F238E27FC236}">
                <a16:creationId xmlns:a16="http://schemas.microsoft.com/office/drawing/2014/main" id="{1E0F5EFF-69AE-9F68-F9D5-21B38EF02D81}"/>
              </a:ext>
            </a:extLst>
          </p:cNvPr>
          <p:cNvPicPr>
            <a:picLocks noGrp="1" noChangeAspect="1"/>
          </p:cNvPicPr>
          <p:nvPr>
            <p:ph idx="1"/>
          </p:nvPr>
        </p:nvPicPr>
        <p:blipFill>
          <a:blip r:embed="rId2"/>
          <a:stretch>
            <a:fillRect/>
          </a:stretch>
        </p:blipFill>
        <p:spPr bwMode="auto">
          <a:xfrm>
            <a:off x="656529" y="1884119"/>
            <a:ext cx="10878942" cy="361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53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633951-EB6E-9F76-603F-C54ECD8BE98A}"/>
              </a:ext>
            </a:extLst>
          </p:cNvPr>
          <p:cNvSpPr>
            <a:spLocks noGrp="1"/>
          </p:cNvSpPr>
          <p:nvPr>
            <p:ph type="title"/>
          </p:nvPr>
        </p:nvSpPr>
        <p:spPr/>
        <p:txBody>
          <a:bodyPr/>
          <a:lstStyle/>
          <a:p>
            <a:r>
              <a:rPr lang="en-GB" b="1" i="0" u="none" strike="noStrike" dirty="0">
                <a:solidFill>
                  <a:schemeClr val="accent1"/>
                </a:solidFill>
                <a:effectLst/>
                <a:latin typeface="Frutiger W01"/>
              </a:rPr>
              <a:t>About the NHS App</a:t>
            </a:r>
            <a:br>
              <a:rPr lang="en-GB" b="1" i="0" u="none" strike="noStrike" dirty="0">
                <a:solidFill>
                  <a:srgbClr val="212B32"/>
                </a:solidFill>
                <a:effectLst/>
                <a:latin typeface="Frutiger W01"/>
              </a:rPr>
            </a:br>
            <a:endParaRPr lang="en-US" dirty="0"/>
          </a:p>
        </p:txBody>
      </p:sp>
      <p:sp>
        <p:nvSpPr>
          <p:cNvPr id="5" name="Content Placeholder 4">
            <a:extLst>
              <a:ext uri="{FF2B5EF4-FFF2-40B4-BE49-F238E27FC236}">
                <a16:creationId xmlns:a16="http://schemas.microsoft.com/office/drawing/2014/main" id="{2A9EC3D3-9E17-15B4-6F5D-CC07BF2966D9}"/>
              </a:ext>
            </a:extLst>
          </p:cNvPr>
          <p:cNvSpPr>
            <a:spLocks noGrp="1"/>
          </p:cNvSpPr>
          <p:nvPr>
            <p:ph idx="1"/>
          </p:nvPr>
        </p:nvSpPr>
        <p:spPr/>
        <p:txBody>
          <a:bodyPr>
            <a:normAutofit/>
          </a:bodyPr>
          <a:lstStyle/>
          <a:p>
            <a:pPr algn="l">
              <a:spcAft>
                <a:spcPts val="1800"/>
              </a:spcAft>
              <a:buNone/>
            </a:pPr>
            <a:r>
              <a:rPr lang="en-GB" b="1" i="0" u="none" strike="noStrike" dirty="0">
                <a:solidFill>
                  <a:srgbClr val="212B32"/>
                </a:solidFill>
                <a:effectLst/>
                <a:latin typeface="Frutiger W01"/>
              </a:rPr>
              <a:t>What you can do with the NHS App</a:t>
            </a:r>
          </a:p>
          <a:p>
            <a:pPr algn="l">
              <a:spcAft>
                <a:spcPts val="600"/>
              </a:spcAft>
              <a:buFont typeface="Arial" panose="020B0604020202020204" pitchFamily="34" charset="0"/>
              <a:buChar char="•"/>
            </a:pPr>
            <a:r>
              <a:rPr lang="en-GB" b="0" i="0" u="none" strike="noStrike" dirty="0">
                <a:solidFill>
                  <a:srgbClr val="212B32"/>
                </a:solidFill>
                <a:effectLst/>
                <a:latin typeface="Frutiger W01"/>
              </a:rPr>
              <a:t>order repeat prescriptions and nominate a pharmacy where you would like to collect them</a:t>
            </a:r>
          </a:p>
          <a:p>
            <a:pPr algn="l">
              <a:spcAft>
                <a:spcPts val="600"/>
              </a:spcAft>
              <a:buFont typeface="Arial" panose="020B0604020202020204" pitchFamily="34" charset="0"/>
              <a:buChar char="•"/>
            </a:pPr>
            <a:r>
              <a:rPr lang="en-GB" sz="3200" b="0" i="1" u="none" strike="noStrike" dirty="0">
                <a:solidFill>
                  <a:schemeClr val="accent1"/>
                </a:solidFill>
                <a:effectLst/>
                <a:latin typeface="Frutiger W01"/>
              </a:rPr>
              <a:t>book and manage appointments</a:t>
            </a:r>
          </a:p>
          <a:p>
            <a:pPr algn="l">
              <a:spcAft>
                <a:spcPts val="600"/>
              </a:spcAft>
              <a:buFont typeface="Arial" panose="020B0604020202020204" pitchFamily="34" charset="0"/>
              <a:buChar char="•"/>
            </a:pPr>
            <a:r>
              <a:rPr lang="en-GB" b="0" i="0" u="none" strike="noStrike" dirty="0">
                <a:solidFill>
                  <a:srgbClr val="212B32"/>
                </a:solidFill>
                <a:effectLst/>
                <a:latin typeface="Frutiger W01"/>
              </a:rPr>
              <a:t>view your GP health record to see information like your allergies and medicines (if your GP has given you access to your detailed medical record, you can also see information like test results)</a:t>
            </a:r>
          </a:p>
          <a:p>
            <a:endParaRPr lang="en-US" dirty="0"/>
          </a:p>
        </p:txBody>
      </p:sp>
    </p:spTree>
    <p:extLst>
      <p:ext uri="{BB962C8B-B14F-4D97-AF65-F5344CB8AC3E}">
        <p14:creationId xmlns:p14="http://schemas.microsoft.com/office/powerpoint/2010/main" val="216409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BD720-83EC-6CE3-CDAF-61C6A41DA7DE}"/>
              </a:ext>
            </a:extLst>
          </p:cNvPr>
          <p:cNvSpPr>
            <a:spLocks noGrp="1"/>
          </p:cNvSpPr>
          <p:nvPr>
            <p:ph type="title"/>
          </p:nvPr>
        </p:nvSpPr>
        <p:spPr/>
        <p:txBody>
          <a:bodyPr/>
          <a:lstStyle/>
          <a:p>
            <a:r>
              <a:rPr lang="en-GB" b="1" i="0" u="none" strike="noStrike" dirty="0">
                <a:solidFill>
                  <a:schemeClr val="accent1"/>
                </a:solidFill>
                <a:effectLst/>
                <a:latin typeface="Frutiger W01"/>
              </a:rPr>
              <a:t>About the NHS App</a:t>
            </a:r>
            <a:endParaRPr lang="en-US" dirty="0">
              <a:solidFill>
                <a:schemeClr val="accent1"/>
              </a:solidFill>
            </a:endParaRPr>
          </a:p>
        </p:txBody>
      </p:sp>
      <p:sp>
        <p:nvSpPr>
          <p:cNvPr id="3" name="Content Placeholder 2">
            <a:extLst>
              <a:ext uri="{FF2B5EF4-FFF2-40B4-BE49-F238E27FC236}">
                <a16:creationId xmlns:a16="http://schemas.microsoft.com/office/drawing/2014/main" id="{2C090A43-E16C-145E-174F-0C2A29188A03}"/>
              </a:ext>
            </a:extLst>
          </p:cNvPr>
          <p:cNvSpPr>
            <a:spLocks noGrp="1"/>
          </p:cNvSpPr>
          <p:nvPr>
            <p:ph idx="1"/>
          </p:nvPr>
        </p:nvSpPr>
        <p:spPr/>
        <p:txBody>
          <a:bodyPr/>
          <a:lstStyle/>
          <a:p>
            <a:pPr algn="l">
              <a:spcAft>
                <a:spcPts val="600"/>
              </a:spcAft>
              <a:buFont typeface="Arial" panose="020B0604020202020204" pitchFamily="34" charset="0"/>
              <a:buChar char="•"/>
            </a:pPr>
            <a:r>
              <a:rPr lang="en-GB" b="0" i="0" u="none" strike="noStrike" dirty="0">
                <a:solidFill>
                  <a:srgbClr val="212B32"/>
                </a:solidFill>
                <a:effectLst/>
                <a:latin typeface="Frutiger W01"/>
              </a:rPr>
              <a:t>book and manage COVID-19 vaccinations</a:t>
            </a:r>
          </a:p>
          <a:p>
            <a:pPr algn="l">
              <a:spcAft>
                <a:spcPts val="600"/>
              </a:spcAft>
              <a:buFont typeface="Arial" panose="020B0604020202020204" pitchFamily="34" charset="0"/>
              <a:buChar char="•"/>
            </a:pPr>
            <a:r>
              <a:rPr lang="en-GB" b="0" i="0" u="none" strike="noStrike" dirty="0">
                <a:solidFill>
                  <a:srgbClr val="212B32"/>
                </a:solidFill>
                <a:effectLst/>
                <a:latin typeface="Frutiger W01"/>
              </a:rPr>
              <a:t>register your organ donation decision</a:t>
            </a:r>
          </a:p>
          <a:p>
            <a:pPr algn="l">
              <a:spcAft>
                <a:spcPts val="600"/>
              </a:spcAft>
              <a:buFont typeface="Arial" panose="020B0604020202020204" pitchFamily="34" charset="0"/>
              <a:buChar char="•"/>
            </a:pPr>
            <a:r>
              <a:rPr lang="en-GB" b="0" i="0" u="none" strike="noStrike" dirty="0">
                <a:solidFill>
                  <a:srgbClr val="212B32"/>
                </a:solidFill>
                <a:effectLst/>
                <a:latin typeface="Frutiger W01"/>
              </a:rPr>
              <a:t>choose how the NHS uses your data</a:t>
            </a:r>
          </a:p>
          <a:p>
            <a:pPr algn="l">
              <a:spcAft>
                <a:spcPts val="600"/>
              </a:spcAft>
              <a:buFont typeface="Arial" panose="020B0604020202020204" pitchFamily="34" charset="0"/>
              <a:buChar char="•"/>
            </a:pPr>
            <a:r>
              <a:rPr lang="en-GB" b="0" i="0" u="none" strike="noStrike" dirty="0">
                <a:solidFill>
                  <a:srgbClr val="212B32"/>
                </a:solidFill>
                <a:effectLst/>
                <a:latin typeface="Frutiger W01"/>
              </a:rPr>
              <a:t>view your NHS number </a:t>
            </a:r>
          </a:p>
          <a:p>
            <a:pPr algn="l">
              <a:spcAft>
                <a:spcPts val="600"/>
              </a:spcAft>
              <a:buFont typeface="Arial" panose="020B0604020202020204" pitchFamily="34" charset="0"/>
              <a:buChar char="•"/>
            </a:pPr>
            <a:r>
              <a:rPr lang="en-GB" b="0" i="0" u="none" strike="noStrike" dirty="0">
                <a:solidFill>
                  <a:srgbClr val="212B32"/>
                </a:solidFill>
                <a:effectLst/>
                <a:latin typeface="Frutiger W01"/>
              </a:rPr>
              <a:t>use NHS 111 online to answer questions and get instant advice or medical help near you</a:t>
            </a:r>
          </a:p>
          <a:p>
            <a:endParaRPr lang="en-US" dirty="0"/>
          </a:p>
        </p:txBody>
      </p:sp>
    </p:spTree>
    <p:extLst>
      <p:ext uri="{BB962C8B-B14F-4D97-AF65-F5344CB8AC3E}">
        <p14:creationId xmlns:p14="http://schemas.microsoft.com/office/powerpoint/2010/main" val="29785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EE5FC-9182-772B-0481-7732881DAE6D}"/>
              </a:ext>
            </a:extLst>
          </p:cNvPr>
          <p:cNvSpPr>
            <a:spLocks noGrp="1"/>
          </p:cNvSpPr>
          <p:nvPr>
            <p:ph type="title"/>
          </p:nvPr>
        </p:nvSpPr>
        <p:spPr/>
        <p:txBody>
          <a:bodyPr/>
          <a:lstStyle/>
          <a:p>
            <a:r>
              <a:rPr lang="en-US" dirty="0">
                <a:solidFill>
                  <a:schemeClr val="accent1"/>
                </a:solidFill>
              </a:rPr>
              <a:t>2024 NHS Patient Survey </a:t>
            </a:r>
            <a:br>
              <a:rPr lang="en-US" dirty="0">
                <a:solidFill>
                  <a:schemeClr val="accent1"/>
                </a:solidFill>
              </a:rPr>
            </a:br>
            <a:r>
              <a:rPr lang="en-US" dirty="0" err="1">
                <a:solidFill>
                  <a:schemeClr val="accent1"/>
                </a:solidFill>
              </a:rPr>
              <a:t>Leckhampton</a:t>
            </a:r>
            <a:r>
              <a:rPr lang="en-US" dirty="0">
                <a:solidFill>
                  <a:schemeClr val="accent1"/>
                </a:solidFill>
              </a:rPr>
              <a:t> Surgery</a:t>
            </a:r>
          </a:p>
        </p:txBody>
      </p:sp>
      <p:graphicFrame>
        <p:nvGraphicFramePr>
          <p:cNvPr id="4" name="Content Placeholder 3">
            <a:extLst>
              <a:ext uri="{FF2B5EF4-FFF2-40B4-BE49-F238E27FC236}">
                <a16:creationId xmlns:a16="http://schemas.microsoft.com/office/drawing/2014/main" id="{C82A1C1F-906B-8F6F-B4C1-C81590C5855B}"/>
              </a:ext>
            </a:extLst>
          </p:cNvPr>
          <p:cNvGraphicFramePr>
            <a:graphicFrameLocks noGrp="1"/>
          </p:cNvGraphicFramePr>
          <p:nvPr>
            <p:ph idx="1"/>
            <p:extLst>
              <p:ext uri="{D42A27DB-BD31-4B8C-83A1-F6EECF244321}">
                <p14:modId xmlns:p14="http://schemas.microsoft.com/office/powerpoint/2010/main" val="1897374532"/>
              </p:ext>
            </p:extLst>
          </p:nvPr>
        </p:nvGraphicFramePr>
        <p:xfrm>
          <a:off x="838200" y="2413563"/>
          <a:ext cx="10515600" cy="2511728"/>
        </p:xfrm>
        <a:graphic>
          <a:graphicData uri="http://schemas.openxmlformats.org/drawingml/2006/table">
            <a:tbl>
              <a:tblPr/>
              <a:tblGrid>
                <a:gridCol w="2628900">
                  <a:extLst>
                    <a:ext uri="{9D8B030D-6E8A-4147-A177-3AD203B41FA5}">
                      <a16:colId xmlns:a16="http://schemas.microsoft.com/office/drawing/2014/main" val="2261119291"/>
                    </a:ext>
                  </a:extLst>
                </a:gridCol>
                <a:gridCol w="2788227">
                  <a:extLst>
                    <a:ext uri="{9D8B030D-6E8A-4147-A177-3AD203B41FA5}">
                      <a16:colId xmlns:a16="http://schemas.microsoft.com/office/drawing/2014/main" val="1891762072"/>
                    </a:ext>
                  </a:extLst>
                </a:gridCol>
                <a:gridCol w="2469573">
                  <a:extLst>
                    <a:ext uri="{9D8B030D-6E8A-4147-A177-3AD203B41FA5}">
                      <a16:colId xmlns:a16="http://schemas.microsoft.com/office/drawing/2014/main" val="3743302494"/>
                    </a:ext>
                  </a:extLst>
                </a:gridCol>
                <a:gridCol w="2628900">
                  <a:extLst>
                    <a:ext uri="{9D8B030D-6E8A-4147-A177-3AD203B41FA5}">
                      <a16:colId xmlns:a16="http://schemas.microsoft.com/office/drawing/2014/main" val="651431980"/>
                    </a:ext>
                  </a:extLst>
                </a:gridCol>
              </a:tblGrid>
              <a:tr h="1920733">
                <a:tc>
                  <a:txBody>
                    <a:bodyPr/>
                    <a:lstStyle/>
                    <a:p>
                      <a:pPr algn="l" fontAlgn="ctr">
                        <a:spcAft>
                          <a:spcPts val="750"/>
                        </a:spcAft>
                      </a:pPr>
                      <a:r>
                        <a:rPr lang="en-GB" sz="2000" b="0" dirty="0">
                          <a:solidFill>
                            <a:srgbClr val="000000"/>
                          </a:solidFill>
                          <a:effectLst/>
                          <a:latin typeface="inherit"/>
                        </a:rPr>
                        <a:t>% of patients who find it easy to contact this GP practice using the NHS App</a:t>
                      </a:r>
                    </a:p>
                  </a:txBody>
                  <a:tcPr anchor="ctr">
                    <a:lnL w="19050" cap="flat" cmpd="sng" algn="ctr">
                      <a:solidFill>
                        <a:srgbClr val="D8D8D8"/>
                      </a:solidFill>
                      <a:prstDash val="solid"/>
                      <a:round/>
                      <a:headEnd type="none" w="med" len="med"/>
                      <a:tailEnd type="none" w="med" len="med"/>
                    </a:lnL>
                    <a:lnR w="19050" cap="flat" cmpd="sng" algn="ctr">
                      <a:solidFill>
                        <a:srgbClr val="D8D8D8"/>
                      </a:solidFill>
                      <a:prstDash val="solid"/>
                      <a:round/>
                      <a:headEnd type="none" w="med" len="med"/>
                      <a:tailEnd type="none" w="med" len="med"/>
                    </a:lnR>
                    <a:lnT w="19050" cap="flat" cmpd="sng" algn="ctr">
                      <a:solidFill>
                        <a:srgbClr val="D8D8D8"/>
                      </a:solidFill>
                      <a:prstDash val="solid"/>
                      <a:round/>
                      <a:headEnd type="none" w="med" len="med"/>
                      <a:tailEnd type="none" w="med" len="med"/>
                    </a:lnT>
                    <a:lnB w="19050" cap="flat" cmpd="sng" algn="ctr">
                      <a:solidFill>
                        <a:srgbClr val="D8D8D8"/>
                      </a:solidFill>
                      <a:prstDash val="solid"/>
                      <a:round/>
                      <a:headEnd type="none" w="med" len="med"/>
                      <a:tailEnd type="none" w="med" len="med"/>
                    </a:lnB>
                    <a:noFill/>
                  </a:tcPr>
                </a:tc>
                <a:tc rowSpan="2">
                  <a:txBody>
                    <a:bodyPr/>
                    <a:lstStyle/>
                    <a:p>
                      <a:pPr algn="ctr" fontAlgn="base">
                        <a:buNone/>
                      </a:pPr>
                      <a:r>
                        <a:rPr lang="en-GB" sz="2400" b="1" dirty="0">
                          <a:solidFill>
                            <a:srgbClr val="005EB8"/>
                          </a:solidFill>
                          <a:effectLst/>
                          <a:highlight>
                            <a:srgbClr val="FFFF00"/>
                          </a:highlight>
                          <a:latin typeface="inherit"/>
                        </a:rPr>
                        <a:t>41%</a:t>
                      </a:r>
                    </a:p>
                    <a:p>
                      <a:pPr algn="ctr" fontAlgn="base">
                        <a:buNone/>
                      </a:pPr>
                      <a:r>
                        <a:rPr lang="en-GB" sz="2400" b="1" dirty="0">
                          <a:solidFill>
                            <a:srgbClr val="000000"/>
                          </a:solidFill>
                          <a:effectLst/>
                          <a:highlight>
                            <a:srgbClr val="FFFF00"/>
                          </a:highlight>
                          <a:latin typeface="inherit"/>
                        </a:rPr>
                        <a:t>ICS result: 48%</a:t>
                      </a:r>
                    </a:p>
                    <a:p>
                      <a:pPr algn="ctr" fontAlgn="base">
                        <a:buNone/>
                      </a:pPr>
                      <a:r>
                        <a:rPr lang="en-GB" sz="2400" b="1" dirty="0">
                          <a:solidFill>
                            <a:srgbClr val="000000"/>
                          </a:solidFill>
                          <a:effectLst/>
                          <a:highlight>
                            <a:srgbClr val="FFFF00"/>
                          </a:highlight>
                          <a:latin typeface="inherit"/>
                        </a:rPr>
                        <a:t>National result: 45%</a:t>
                      </a:r>
                    </a:p>
                  </a:txBody>
                  <a:tcPr anchor="ctr">
                    <a:lnL w="19050" cap="flat" cmpd="sng" algn="ctr">
                      <a:solidFill>
                        <a:srgbClr val="D8D8D8"/>
                      </a:solidFill>
                      <a:prstDash val="solid"/>
                      <a:round/>
                      <a:headEnd type="none" w="med" len="med"/>
                      <a:tailEnd type="none" w="med" len="med"/>
                    </a:lnL>
                    <a:lnR w="19050" cap="flat" cmpd="sng" algn="ctr">
                      <a:solidFill>
                        <a:srgbClr val="D8D8D8"/>
                      </a:solidFill>
                      <a:prstDash val="solid"/>
                      <a:round/>
                      <a:headEnd type="none" w="med" len="med"/>
                      <a:tailEnd type="none" w="med" len="med"/>
                    </a:lnR>
                    <a:lnT w="19050" cap="flat" cmpd="sng" algn="ctr">
                      <a:solidFill>
                        <a:srgbClr val="D8D8D8"/>
                      </a:solidFill>
                      <a:prstDash val="solid"/>
                      <a:round/>
                      <a:headEnd type="none" w="med" len="med"/>
                      <a:tailEnd type="none" w="med" len="med"/>
                    </a:lnT>
                    <a:lnB w="19050" cap="flat" cmpd="sng" algn="ctr">
                      <a:solidFill>
                        <a:srgbClr val="D8D8D8"/>
                      </a:solidFill>
                      <a:prstDash val="solid"/>
                      <a:round/>
                      <a:headEnd type="none" w="med" len="med"/>
                      <a:tailEnd type="none" w="med" len="med"/>
                    </a:lnB>
                    <a:noFill/>
                  </a:tcPr>
                </a:tc>
                <a:tc rowSpan="2">
                  <a:txBody>
                    <a:bodyPr/>
                    <a:lstStyle/>
                    <a:p>
                      <a:pPr algn="ctr" fontAlgn="base">
                        <a:buNone/>
                      </a:pPr>
                      <a:r>
                        <a:rPr lang="en-GB" b="0">
                          <a:solidFill>
                            <a:srgbClr val="005EB8"/>
                          </a:solidFill>
                          <a:effectLst/>
                          <a:latin typeface="inherit"/>
                        </a:rPr>
                        <a:t>58%</a:t>
                      </a:r>
                    </a:p>
                    <a:p>
                      <a:pPr algn="ctr" fontAlgn="base">
                        <a:buNone/>
                      </a:pPr>
                      <a:r>
                        <a:rPr lang="en-GB" b="0">
                          <a:solidFill>
                            <a:srgbClr val="000000"/>
                          </a:solidFill>
                          <a:effectLst/>
                          <a:latin typeface="inherit"/>
                        </a:rPr>
                        <a:t>ICS result: 48%</a:t>
                      </a:r>
                    </a:p>
                    <a:p>
                      <a:pPr algn="ctr" fontAlgn="base">
                        <a:buNone/>
                      </a:pPr>
                      <a:r>
                        <a:rPr lang="en-GB" b="0">
                          <a:solidFill>
                            <a:srgbClr val="000000"/>
                          </a:solidFill>
                          <a:effectLst/>
                          <a:latin typeface="inherit"/>
                        </a:rPr>
                        <a:t>National result: 45%</a:t>
                      </a:r>
                    </a:p>
                  </a:txBody>
                  <a:tcPr anchor="ctr">
                    <a:lnL w="19050" cap="flat" cmpd="sng" algn="ctr">
                      <a:solidFill>
                        <a:srgbClr val="D8D8D8"/>
                      </a:solidFill>
                      <a:prstDash val="solid"/>
                      <a:round/>
                      <a:headEnd type="none" w="med" len="med"/>
                      <a:tailEnd type="none" w="med" len="med"/>
                    </a:lnL>
                    <a:lnR w="19050" cap="flat" cmpd="sng" algn="ctr">
                      <a:solidFill>
                        <a:srgbClr val="D8D8D8"/>
                      </a:solidFill>
                      <a:prstDash val="solid"/>
                      <a:round/>
                      <a:headEnd type="none" w="med" len="med"/>
                      <a:tailEnd type="none" w="med" len="med"/>
                    </a:lnR>
                    <a:lnT w="19050" cap="flat" cmpd="sng" algn="ctr">
                      <a:solidFill>
                        <a:srgbClr val="D8D8D8"/>
                      </a:solidFill>
                      <a:prstDash val="solid"/>
                      <a:round/>
                      <a:headEnd type="none" w="med" len="med"/>
                      <a:tailEnd type="none" w="med" len="med"/>
                    </a:lnT>
                    <a:lnB w="19050" cap="flat" cmpd="sng" algn="ctr">
                      <a:solidFill>
                        <a:srgbClr val="D8D8D8"/>
                      </a:solidFill>
                      <a:prstDash val="solid"/>
                      <a:round/>
                      <a:headEnd type="none" w="med" len="med"/>
                      <a:tailEnd type="none" w="med" len="med"/>
                    </a:lnB>
                    <a:noFill/>
                  </a:tcPr>
                </a:tc>
                <a:tc rowSpan="2">
                  <a:txBody>
                    <a:bodyPr/>
                    <a:lstStyle/>
                    <a:p>
                      <a:pPr algn="ctr" fontAlgn="base">
                        <a:buNone/>
                      </a:pPr>
                      <a:r>
                        <a:rPr lang="en-GB" b="0">
                          <a:solidFill>
                            <a:srgbClr val="005EB8"/>
                          </a:solidFill>
                          <a:effectLst/>
                          <a:latin typeface="inherit"/>
                        </a:rPr>
                        <a:t>73%</a:t>
                      </a:r>
                    </a:p>
                    <a:p>
                      <a:pPr algn="ctr" fontAlgn="base">
                        <a:buNone/>
                      </a:pPr>
                      <a:r>
                        <a:rPr lang="en-GB" b="0">
                          <a:solidFill>
                            <a:srgbClr val="000000"/>
                          </a:solidFill>
                          <a:effectLst/>
                          <a:latin typeface="inherit"/>
                        </a:rPr>
                        <a:t>ICS result: 48%</a:t>
                      </a:r>
                    </a:p>
                    <a:p>
                      <a:pPr algn="ctr" fontAlgn="base">
                        <a:buNone/>
                      </a:pPr>
                      <a:r>
                        <a:rPr lang="en-GB" b="0">
                          <a:solidFill>
                            <a:srgbClr val="000000"/>
                          </a:solidFill>
                          <a:effectLst/>
                          <a:latin typeface="inherit"/>
                        </a:rPr>
                        <a:t>National result: 45%</a:t>
                      </a:r>
                    </a:p>
                  </a:txBody>
                  <a:tcPr anchor="ctr">
                    <a:lnL w="19050" cap="flat" cmpd="sng" algn="ctr">
                      <a:solidFill>
                        <a:srgbClr val="D8D8D8"/>
                      </a:solidFill>
                      <a:prstDash val="solid"/>
                      <a:round/>
                      <a:headEnd type="none" w="med" len="med"/>
                      <a:tailEnd type="none" w="med" len="med"/>
                    </a:lnL>
                    <a:lnR w="19050" cap="flat" cmpd="sng" algn="ctr">
                      <a:solidFill>
                        <a:srgbClr val="D8D8D8"/>
                      </a:solidFill>
                      <a:prstDash val="solid"/>
                      <a:round/>
                      <a:headEnd type="none" w="med" len="med"/>
                      <a:tailEnd type="none" w="med" len="med"/>
                    </a:lnR>
                    <a:lnT w="19050" cap="flat" cmpd="sng" algn="ctr">
                      <a:solidFill>
                        <a:srgbClr val="D8D8D8"/>
                      </a:solidFill>
                      <a:prstDash val="solid"/>
                      <a:round/>
                      <a:headEnd type="none" w="med" len="med"/>
                      <a:tailEnd type="none" w="med" len="med"/>
                    </a:lnT>
                    <a:lnB w="19050" cap="flat" cmpd="sng" algn="ctr">
                      <a:solidFill>
                        <a:srgbClr val="D8D8D8"/>
                      </a:solidFill>
                      <a:prstDash val="solid"/>
                      <a:round/>
                      <a:headEnd type="none" w="med" len="med"/>
                      <a:tailEnd type="none" w="med" len="med"/>
                    </a:lnB>
                    <a:noFill/>
                  </a:tcPr>
                </a:tc>
                <a:extLst>
                  <a:ext uri="{0D108BD9-81ED-4DB2-BD59-A6C34878D82A}">
                    <a16:rowId xmlns:a16="http://schemas.microsoft.com/office/drawing/2014/main" val="395776998"/>
                  </a:ext>
                </a:extLst>
              </a:tr>
              <a:tr h="590995">
                <a:tc>
                  <a:txBody>
                    <a:bodyPr/>
                    <a:lstStyle/>
                    <a:p>
                      <a:pPr algn="ctr" fontAlgn="ctr"/>
                      <a:r>
                        <a:rPr lang="en-GB" b="0" u="none" strike="noStrike" dirty="0">
                          <a:solidFill>
                            <a:srgbClr val="005EB8"/>
                          </a:solidFill>
                          <a:effectLst/>
                          <a:latin typeface="inherit"/>
                        </a:rPr>
                        <a:t>Show breakdown</a:t>
                      </a:r>
                      <a:endParaRPr lang="en-GB" b="0" dirty="0">
                        <a:solidFill>
                          <a:srgbClr val="000000"/>
                        </a:solidFill>
                        <a:effectLst/>
                        <a:latin typeface="inherit"/>
                      </a:endParaRPr>
                    </a:p>
                  </a:txBody>
                  <a:tcPr anchor="ctr">
                    <a:lnL w="19050" cap="flat" cmpd="sng" algn="ctr">
                      <a:solidFill>
                        <a:srgbClr val="D8D8D8"/>
                      </a:solidFill>
                      <a:prstDash val="solid"/>
                      <a:round/>
                      <a:headEnd type="none" w="med" len="med"/>
                      <a:tailEnd type="none" w="med" len="med"/>
                    </a:lnL>
                    <a:lnR w="19050" cap="flat" cmpd="sng" algn="ctr">
                      <a:solidFill>
                        <a:srgbClr val="D8D8D8"/>
                      </a:solidFill>
                      <a:prstDash val="solid"/>
                      <a:round/>
                      <a:headEnd type="none" w="med" len="med"/>
                      <a:tailEnd type="none" w="med" len="med"/>
                    </a:lnR>
                    <a:lnT w="19050" cap="flat" cmpd="sng" algn="ctr">
                      <a:solidFill>
                        <a:srgbClr val="D8D8D8"/>
                      </a:solidFill>
                      <a:prstDash val="solid"/>
                      <a:round/>
                      <a:headEnd type="none" w="med" len="med"/>
                      <a:tailEnd type="none" w="med" len="med"/>
                    </a:lnT>
                    <a:lnB w="19050" cap="flat" cmpd="sng" algn="ctr">
                      <a:solidFill>
                        <a:srgbClr val="D8D8D8"/>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10493559"/>
                  </a:ext>
                </a:extLst>
              </a:tr>
            </a:tbl>
          </a:graphicData>
        </a:graphic>
      </p:graphicFrame>
    </p:spTree>
    <p:extLst>
      <p:ext uri="{BB962C8B-B14F-4D97-AF65-F5344CB8AC3E}">
        <p14:creationId xmlns:p14="http://schemas.microsoft.com/office/powerpoint/2010/main" val="3504914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1133-ED1F-CA0D-8661-EC1868D2FD61}"/>
              </a:ext>
            </a:extLst>
          </p:cNvPr>
          <p:cNvSpPr>
            <a:spLocks noGrp="1"/>
          </p:cNvSpPr>
          <p:nvPr>
            <p:ph type="title"/>
          </p:nvPr>
        </p:nvSpPr>
        <p:spPr/>
        <p:txBody>
          <a:bodyPr/>
          <a:lstStyle/>
          <a:p>
            <a:r>
              <a:rPr lang="en-GB" b="1" i="0" u="none" strike="noStrike" dirty="0">
                <a:solidFill>
                  <a:schemeClr val="accent1"/>
                </a:solidFill>
                <a:effectLst/>
                <a:latin typeface="Frutiger W01"/>
              </a:rPr>
              <a:t>NHS App - Other services</a:t>
            </a:r>
            <a:br>
              <a:rPr lang="en-GB" b="1" i="0" u="none" strike="noStrike" dirty="0">
                <a:solidFill>
                  <a:srgbClr val="212B32"/>
                </a:solidFill>
                <a:effectLst/>
                <a:latin typeface="Frutiger W01"/>
              </a:rPr>
            </a:br>
            <a:endParaRPr lang="en-US" dirty="0"/>
          </a:p>
        </p:txBody>
      </p:sp>
      <p:sp>
        <p:nvSpPr>
          <p:cNvPr id="3" name="Content Placeholder 2">
            <a:extLst>
              <a:ext uri="{FF2B5EF4-FFF2-40B4-BE49-F238E27FC236}">
                <a16:creationId xmlns:a16="http://schemas.microsoft.com/office/drawing/2014/main" id="{8200C90D-2673-946E-AB81-06F2022668E1}"/>
              </a:ext>
            </a:extLst>
          </p:cNvPr>
          <p:cNvSpPr>
            <a:spLocks noGrp="1"/>
          </p:cNvSpPr>
          <p:nvPr>
            <p:ph idx="1"/>
          </p:nvPr>
        </p:nvSpPr>
        <p:spPr>
          <a:xfrm>
            <a:off x="838200" y="1318846"/>
            <a:ext cx="10515600" cy="4858117"/>
          </a:xfrm>
        </p:spPr>
        <p:txBody>
          <a:bodyPr>
            <a:normAutofit lnSpcReduction="10000"/>
          </a:bodyPr>
          <a:lstStyle/>
          <a:p>
            <a:pPr algn="l">
              <a:spcAft>
                <a:spcPts val="1800"/>
              </a:spcAft>
              <a:buNone/>
            </a:pPr>
            <a:r>
              <a:rPr lang="en-GB" b="0" i="0" u="none" strike="noStrike" dirty="0">
                <a:solidFill>
                  <a:srgbClr val="212B32"/>
                </a:solidFill>
                <a:effectLst/>
                <a:latin typeface="Frutiger W01"/>
              </a:rPr>
              <a:t>Depending on your GP surgery or hospital, you may be able to use the NHS App to:</a:t>
            </a:r>
          </a:p>
          <a:p>
            <a:pPr algn="l">
              <a:spcAft>
                <a:spcPts val="600"/>
              </a:spcAft>
              <a:buFont typeface="Arial" panose="020B0604020202020204" pitchFamily="34" charset="0"/>
              <a:buChar char="•"/>
            </a:pPr>
            <a:r>
              <a:rPr lang="en-GB" b="0" i="0" u="none" strike="noStrike" dirty="0">
                <a:solidFill>
                  <a:srgbClr val="212B32"/>
                </a:solidFill>
                <a:effectLst/>
                <a:latin typeface="Frutiger W01"/>
              </a:rPr>
              <a:t>message your GP surgery or a health professional online</a:t>
            </a:r>
          </a:p>
          <a:p>
            <a:pPr algn="l">
              <a:spcAft>
                <a:spcPts val="600"/>
              </a:spcAft>
              <a:buFont typeface="Arial" panose="020B0604020202020204" pitchFamily="34" charset="0"/>
              <a:buChar char="•"/>
            </a:pPr>
            <a:r>
              <a:rPr lang="en-GB" b="0" i="0" u="none" strike="noStrike" dirty="0">
                <a:solidFill>
                  <a:srgbClr val="212B32"/>
                </a:solidFill>
                <a:effectLst/>
                <a:latin typeface="Frutiger W01"/>
              </a:rPr>
              <a:t>contact your GP surgery using an online form and get a reply</a:t>
            </a:r>
          </a:p>
          <a:p>
            <a:pPr algn="l">
              <a:spcAft>
                <a:spcPts val="600"/>
              </a:spcAft>
              <a:buFont typeface="Arial" panose="020B0604020202020204" pitchFamily="34" charset="0"/>
              <a:buChar char="•"/>
            </a:pPr>
            <a:r>
              <a:rPr lang="en-GB" b="0" i="0" u="none" strike="noStrike" dirty="0">
                <a:solidFill>
                  <a:srgbClr val="212B32"/>
                </a:solidFill>
                <a:effectLst/>
                <a:latin typeface="Frutiger W01"/>
              </a:rPr>
              <a:t>access health services on behalf of someone you care for</a:t>
            </a:r>
          </a:p>
          <a:p>
            <a:pPr algn="l">
              <a:spcAft>
                <a:spcPts val="600"/>
              </a:spcAft>
              <a:buFont typeface="Arial" panose="020B0604020202020204" pitchFamily="34" charset="0"/>
              <a:buChar char="•"/>
            </a:pPr>
            <a:r>
              <a:rPr lang="en-GB" b="0" i="0" u="none" strike="noStrike" dirty="0">
                <a:solidFill>
                  <a:srgbClr val="212B32"/>
                </a:solidFill>
                <a:effectLst/>
                <a:latin typeface="Frutiger W01"/>
              </a:rPr>
              <a:t>view and manage your hospital and other healthcare appointments</a:t>
            </a:r>
          </a:p>
          <a:p>
            <a:pPr algn="l">
              <a:spcAft>
                <a:spcPts val="600"/>
              </a:spcAft>
              <a:buFont typeface="Arial" panose="020B0604020202020204" pitchFamily="34" charset="0"/>
              <a:buChar char="•"/>
            </a:pPr>
            <a:r>
              <a:rPr lang="en-GB" b="0" i="0" u="none" strike="noStrike" dirty="0">
                <a:solidFill>
                  <a:srgbClr val="212B32"/>
                </a:solidFill>
                <a:effectLst/>
                <a:latin typeface="Frutiger W01"/>
              </a:rPr>
              <a:t>view useful links your doctor or health professional has shared with you</a:t>
            </a:r>
          </a:p>
          <a:p>
            <a:pPr algn="l">
              <a:spcAft>
                <a:spcPts val="1800"/>
              </a:spcAft>
              <a:buFont typeface="Arial" panose="020B0604020202020204" pitchFamily="34" charset="0"/>
              <a:buChar char="•"/>
            </a:pPr>
            <a:r>
              <a:rPr lang="en-GB" b="0" i="0" u="none" strike="noStrike" dirty="0">
                <a:solidFill>
                  <a:srgbClr val="212B32"/>
                </a:solidFill>
                <a:effectLst/>
                <a:latin typeface="Frutiger W01"/>
              </a:rPr>
              <a:t>view and manage care plans</a:t>
            </a:r>
          </a:p>
          <a:p>
            <a:endParaRPr lang="en-US" dirty="0"/>
          </a:p>
        </p:txBody>
      </p:sp>
    </p:spTree>
    <p:extLst>
      <p:ext uri="{BB962C8B-B14F-4D97-AF65-F5344CB8AC3E}">
        <p14:creationId xmlns:p14="http://schemas.microsoft.com/office/powerpoint/2010/main" val="3741751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0A5C-8C4A-BD63-EF17-8852340B050E}"/>
              </a:ext>
            </a:extLst>
          </p:cNvPr>
          <p:cNvSpPr>
            <a:spLocks noGrp="1"/>
          </p:cNvSpPr>
          <p:nvPr>
            <p:ph type="title"/>
          </p:nvPr>
        </p:nvSpPr>
        <p:spPr/>
        <p:txBody>
          <a:bodyPr/>
          <a:lstStyle/>
          <a:p>
            <a:r>
              <a:rPr lang="en-GB" b="1" i="0" u="none" strike="noStrike" dirty="0">
                <a:solidFill>
                  <a:schemeClr val="accent1"/>
                </a:solidFill>
                <a:effectLst/>
                <a:latin typeface="Frutiger W01"/>
              </a:rPr>
              <a:t>Health records</a:t>
            </a:r>
            <a:br>
              <a:rPr lang="en-GB" b="1" i="0" u="none" strike="noStrike" dirty="0">
                <a:effectLst/>
                <a:latin typeface="Frutiger W01"/>
              </a:rPr>
            </a:br>
            <a:endParaRPr lang="en-US" dirty="0"/>
          </a:p>
        </p:txBody>
      </p:sp>
      <p:sp>
        <p:nvSpPr>
          <p:cNvPr id="3" name="Content Placeholder 2">
            <a:extLst>
              <a:ext uri="{FF2B5EF4-FFF2-40B4-BE49-F238E27FC236}">
                <a16:creationId xmlns:a16="http://schemas.microsoft.com/office/drawing/2014/main" id="{504A2532-211D-EB00-6D90-C661E54D7BBF}"/>
              </a:ext>
            </a:extLst>
          </p:cNvPr>
          <p:cNvSpPr>
            <a:spLocks noGrp="1"/>
          </p:cNvSpPr>
          <p:nvPr>
            <p:ph idx="1"/>
          </p:nvPr>
        </p:nvSpPr>
        <p:spPr/>
        <p:txBody>
          <a:bodyPr/>
          <a:lstStyle/>
          <a:p>
            <a:pPr marL="0" indent="0" algn="l">
              <a:buNone/>
            </a:pPr>
            <a:r>
              <a:rPr lang="en-GB" b="1" i="0" u="none" strike="noStrike" dirty="0">
                <a:effectLst/>
                <a:latin typeface="Frutiger W01"/>
              </a:rPr>
              <a:t>Working on now</a:t>
            </a:r>
          </a:p>
          <a:p>
            <a:pPr algn="l">
              <a:buFont typeface="Arial" panose="020B0604020202020204" pitchFamily="34" charset="0"/>
              <a:buChar char="•"/>
            </a:pPr>
            <a:r>
              <a:rPr lang="en-GB" b="0" i="0" u="none" strike="noStrike" dirty="0">
                <a:solidFill>
                  <a:srgbClr val="231F20"/>
                </a:solidFill>
                <a:effectLst/>
                <a:latin typeface="Frutiger W01"/>
              </a:rPr>
              <a:t>supporting GP systems and GP surgeries to adopt GP Connect (patient facing) APIs </a:t>
            </a:r>
          </a:p>
          <a:p>
            <a:pPr algn="l">
              <a:buFont typeface="Arial" panose="020B0604020202020204" pitchFamily="34" charset="0"/>
              <a:buChar char="•"/>
            </a:pPr>
            <a:r>
              <a:rPr lang="en-GB" b="0" i="0" u="none" strike="noStrike" dirty="0">
                <a:solidFill>
                  <a:srgbClr val="231F20"/>
                </a:solidFill>
                <a:effectLst/>
                <a:latin typeface="Frutiger W01"/>
              </a:rPr>
              <a:t>investigating the structure of the GP health record to support future changes to the information architecture of the NHS App </a:t>
            </a:r>
          </a:p>
          <a:p>
            <a:pPr algn="l">
              <a:buFont typeface="Arial" panose="020B0604020202020204" pitchFamily="34" charset="0"/>
              <a:buChar char="•"/>
            </a:pPr>
            <a:r>
              <a:rPr lang="en-GB" b="0" i="0" u="none" strike="noStrike" dirty="0">
                <a:solidFill>
                  <a:srgbClr val="231F20"/>
                </a:solidFill>
                <a:effectLst/>
                <a:latin typeface="Frutiger W01"/>
              </a:rPr>
              <a:t>improving the format of blood pressure results and linking to the NHS website’s blood pressure tool </a:t>
            </a:r>
          </a:p>
          <a:p>
            <a:pPr algn="l">
              <a:buFont typeface="Arial" panose="020B0604020202020204" pitchFamily="34" charset="0"/>
              <a:buChar char="•"/>
            </a:pPr>
            <a:r>
              <a:rPr lang="en-GB" b="0" i="0" u="none" strike="noStrike" dirty="0">
                <a:solidFill>
                  <a:srgbClr val="231F20"/>
                </a:solidFill>
                <a:effectLst/>
                <a:latin typeface="Frutiger W01"/>
              </a:rPr>
              <a:t>improving the presentation and usefulness of GP test results </a:t>
            </a:r>
          </a:p>
          <a:p>
            <a:endParaRPr lang="en-US" dirty="0"/>
          </a:p>
        </p:txBody>
      </p:sp>
    </p:spTree>
    <p:extLst>
      <p:ext uri="{BB962C8B-B14F-4D97-AF65-F5344CB8AC3E}">
        <p14:creationId xmlns:p14="http://schemas.microsoft.com/office/powerpoint/2010/main" val="3615372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1D97-9787-801B-C067-0D9908FE8DC2}"/>
              </a:ext>
            </a:extLst>
          </p:cNvPr>
          <p:cNvSpPr>
            <a:spLocks noGrp="1"/>
          </p:cNvSpPr>
          <p:nvPr>
            <p:ph type="title"/>
          </p:nvPr>
        </p:nvSpPr>
        <p:spPr/>
        <p:txBody>
          <a:bodyPr/>
          <a:lstStyle/>
          <a:p>
            <a:r>
              <a:rPr lang="en-GB" b="1" i="0" u="none" strike="noStrike" dirty="0">
                <a:solidFill>
                  <a:schemeClr val="accent1"/>
                </a:solidFill>
                <a:effectLst/>
                <a:latin typeface="Frutiger W01"/>
              </a:rPr>
              <a:t>Health records</a:t>
            </a:r>
            <a:br>
              <a:rPr lang="en-GB" b="1" i="0" u="none" strike="noStrike" dirty="0">
                <a:effectLst/>
                <a:latin typeface="Frutiger W01"/>
              </a:rPr>
            </a:br>
            <a:endParaRPr lang="en-US" dirty="0"/>
          </a:p>
        </p:txBody>
      </p:sp>
      <p:sp>
        <p:nvSpPr>
          <p:cNvPr id="3" name="Content Placeholder 2">
            <a:extLst>
              <a:ext uri="{FF2B5EF4-FFF2-40B4-BE49-F238E27FC236}">
                <a16:creationId xmlns:a16="http://schemas.microsoft.com/office/drawing/2014/main" id="{1CA48014-6211-D15B-F23A-8EA5B6E2ECA1}"/>
              </a:ext>
            </a:extLst>
          </p:cNvPr>
          <p:cNvSpPr>
            <a:spLocks noGrp="1"/>
          </p:cNvSpPr>
          <p:nvPr>
            <p:ph idx="1"/>
          </p:nvPr>
        </p:nvSpPr>
        <p:spPr/>
        <p:txBody>
          <a:bodyPr>
            <a:normAutofit/>
          </a:bodyPr>
          <a:lstStyle/>
          <a:p>
            <a:pPr marL="0" indent="0" algn="l">
              <a:buNone/>
            </a:pPr>
            <a:r>
              <a:rPr lang="en-GB" b="1" i="0" u="none" strike="noStrike" dirty="0">
                <a:effectLst/>
                <a:latin typeface="Frutiger W01"/>
              </a:rPr>
              <a:t>Working on next</a:t>
            </a:r>
          </a:p>
          <a:p>
            <a:pPr algn="l">
              <a:buFont typeface="Arial" panose="020B0604020202020204" pitchFamily="34" charset="0"/>
              <a:buChar char="•"/>
            </a:pPr>
            <a:r>
              <a:rPr lang="en-GB" b="0" i="0" u="none" strike="noStrike" dirty="0">
                <a:solidFill>
                  <a:srgbClr val="231F20"/>
                </a:solidFill>
                <a:effectLst/>
                <a:latin typeface="Frutiger W01"/>
              </a:rPr>
              <a:t>providing users with a blood pressure result summary to help them understand these results </a:t>
            </a:r>
          </a:p>
          <a:p>
            <a:pPr algn="l">
              <a:buFont typeface="Arial" panose="020B0604020202020204" pitchFamily="34" charset="0"/>
              <a:buChar char="•"/>
            </a:pPr>
            <a:r>
              <a:rPr lang="en-GB" b="0" i="0" u="none" strike="noStrike" dirty="0">
                <a:solidFill>
                  <a:srgbClr val="231F20"/>
                </a:solidFill>
                <a:effectLst/>
                <a:latin typeface="Frutiger W01"/>
              </a:rPr>
              <a:t>adding graphs for more test types </a:t>
            </a:r>
          </a:p>
          <a:p>
            <a:pPr algn="l">
              <a:buFont typeface="Arial" panose="020B0604020202020204" pitchFamily="34" charset="0"/>
              <a:buChar char="•"/>
            </a:pPr>
            <a:r>
              <a:rPr lang="en-GB" b="0" i="0" u="none" strike="noStrike" dirty="0">
                <a:solidFill>
                  <a:srgbClr val="231F20"/>
                </a:solidFill>
                <a:effectLst/>
                <a:latin typeface="Frutiger W01"/>
              </a:rPr>
              <a:t>improving test result indicator range bar functionality, particularly the presentation of results which fall outside the ‘normal’ range </a:t>
            </a:r>
          </a:p>
          <a:p>
            <a:pPr algn="l">
              <a:buFont typeface="Arial" panose="020B0604020202020204" pitchFamily="34" charset="0"/>
              <a:buChar char="•"/>
            </a:pPr>
            <a:r>
              <a:rPr lang="en-GB" b="0" i="0" u="none" strike="noStrike" dirty="0">
                <a:solidFill>
                  <a:srgbClr val="231F20"/>
                </a:solidFill>
                <a:effectLst/>
                <a:latin typeface="Frutiger W01"/>
              </a:rPr>
              <a:t>developing a proof of concept to bring secondary care test results into the NHS App, including design work to consider presentation of test results from multiple settings</a:t>
            </a:r>
          </a:p>
          <a:p>
            <a:endParaRPr lang="en-US" dirty="0"/>
          </a:p>
        </p:txBody>
      </p:sp>
    </p:spTree>
    <p:extLst>
      <p:ext uri="{BB962C8B-B14F-4D97-AF65-F5344CB8AC3E}">
        <p14:creationId xmlns:p14="http://schemas.microsoft.com/office/powerpoint/2010/main" val="203134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D1F8-1D5E-19CA-7F17-FDD9BC6A066A}"/>
              </a:ext>
            </a:extLst>
          </p:cNvPr>
          <p:cNvSpPr>
            <a:spLocks noGrp="1"/>
          </p:cNvSpPr>
          <p:nvPr>
            <p:ph type="title"/>
          </p:nvPr>
        </p:nvSpPr>
        <p:spPr/>
        <p:txBody>
          <a:bodyPr>
            <a:normAutofit fontScale="90000"/>
          </a:bodyPr>
          <a:lstStyle/>
          <a:p>
            <a:r>
              <a:rPr lang="en-GB" b="1" i="0" u="none" strike="noStrike" dirty="0">
                <a:solidFill>
                  <a:schemeClr val="accent1"/>
                </a:solidFill>
                <a:effectLst/>
                <a:latin typeface="Frutiger W01"/>
              </a:rPr>
              <a:t>Appointments</a:t>
            </a:r>
            <a:br>
              <a:rPr lang="en-GB" b="1" i="0" u="none" strike="noStrike" dirty="0">
                <a:effectLst/>
                <a:latin typeface="Frutiger W01"/>
              </a:rPr>
            </a:br>
            <a:br>
              <a:rPr lang="en-GB" b="1" i="0" u="none" strike="noStrike" dirty="0">
                <a:effectLst/>
                <a:latin typeface="Frutiger W01"/>
              </a:rPr>
            </a:br>
            <a:endParaRPr lang="en-US" dirty="0"/>
          </a:p>
        </p:txBody>
      </p:sp>
      <p:sp>
        <p:nvSpPr>
          <p:cNvPr id="3" name="Content Placeholder 2">
            <a:extLst>
              <a:ext uri="{FF2B5EF4-FFF2-40B4-BE49-F238E27FC236}">
                <a16:creationId xmlns:a16="http://schemas.microsoft.com/office/drawing/2014/main" id="{C42DC633-EE33-4C22-798F-2B458C52EBFA}"/>
              </a:ext>
            </a:extLst>
          </p:cNvPr>
          <p:cNvSpPr>
            <a:spLocks noGrp="1"/>
          </p:cNvSpPr>
          <p:nvPr>
            <p:ph idx="1"/>
          </p:nvPr>
        </p:nvSpPr>
        <p:spPr/>
        <p:txBody>
          <a:bodyPr/>
          <a:lstStyle/>
          <a:p>
            <a:pPr marL="0" indent="0" algn="l">
              <a:buNone/>
            </a:pPr>
            <a:r>
              <a:rPr lang="en-GB" b="1" i="0" u="none" strike="noStrike" dirty="0">
                <a:effectLst/>
                <a:latin typeface="Frutiger W01"/>
              </a:rPr>
              <a:t>Recently completed</a:t>
            </a:r>
          </a:p>
          <a:p>
            <a:pPr algn="l">
              <a:buFont typeface="Arial" panose="020B0604020202020204" pitchFamily="34" charset="0"/>
              <a:buChar char="•"/>
            </a:pPr>
            <a:endParaRPr lang="en-GB" b="1" dirty="0">
              <a:solidFill>
                <a:srgbClr val="231F20"/>
              </a:solidFill>
              <a:latin typeface="Frutiger W01"/>
            </a:endParaRPr>
          </a:p>
          <a:p>
            <a:pPr algn="l">
              <a:buFont typeface="Arial" panose="020B0604020202020204" pitchFamily="34" charset="0"/>
              <a:buChar char="•"/>
            </a:pPr>
            <a:r>
              <a:rPr lang="en-GB" b="0" i="0" u="none" strike="noStrike" dirty="0">
                <a:solidFill>
                  <a:srgbClr val="231F20"/>
                </a:solidFill>
                <a:effectLst/>
                <a:latin typeface="Frutiger W01"/>
              </a:rPr>
              <a:t>increased the number of hospitals that allow users to view, amend or cancel their appointments in the NHS App to 95 trusts  </a:t>
            </a:r>
          </a:p>
          <a:p>
            <a:pPr algn="l">
              <a:buFont typeface="Arial" panose="020B0604020202020204" pitchFamily="34" charset="0"/>
              <a:buChar char="•"/>
            </a:pPr>
            <a:r>
              <a:rPr lang="en-GB" b="0" i="0" u="none" strike="noStrike" dirty="0">
                <a:solidFill>
                  <a:srgbClr val="231F20"/>
                </a:solidFill>
                <a:effectLst/>
                <a:latin typeface="Frutiger W01"/>
              </a:rPr>
              <a:t>increased the number of hospitals that can send messages to 47 trusts, and questionnaires to 40 trusts and documents to 20 trusts</a:t>
            </a:r>
          </a:p>
          <a:p>
            <a:endParaRPr lang="en-US" dirty="0"/>
          </a:p>
        </p:txBody>
      </p:sp>
    </p:spTree>
    <p:extLst>
      <p:ext uri="{BB962C8B-B14F-4D97-AF65-F5344CB8AC3E}">
        <p14:creationId xmlns:p14="http://schemas.microsoft.com/office/powerpoint/2010/main" val="71767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1192-28E9-E336-4884-F8402F76AD09}"/>
              </a:ext>
            </a:extLst>
          </p:cNvPr>
          <p:cNvSpPr>
            <a:spLocks noGrp="1"/>
          </p:cNvSpPr>
          <p:nvPr>
            <p:ph type="title"/>
          </p:nvPr>
        </p:nvSpPr>
        <p:spPr/>
        <p:txBody>
          <a:bodyPr/>
          <a:lstStyle/>
          <a:p>
            <a:r>
              <a:rPr lang="en-GB" b="1" i="0" u="none" strike="noStrike" dirty="0">
                <a:solidFill>
                  <a:schemeClr val="accent1"/>
                </a:solidFill>
                <a:effectLst/>
                <a:latin typeface="Frutiger W01"/>
              </a:rPr>
              <a:t>Appointments</a:t>
            </a:r>
            <a:br>
              <a:rPr lang="en-GB" b="1" i="0" u="none" strike="noStrike" dirty="0">
                <a:effectLst/>
                <a:latin typeface="Frutiger W01"/>
              </a:rPr>
            </a:br>
            <a:endParaRPr lang="en-US" dirty="0"/>
          </a:p>
        </p:txBody>
      </p:sp>
      <p:sp>
        <p:nvSpPr>
          <p:cNvPr id="3" name="Content Placeholder 2">
            <a:extLst>
              <a:ext uri="{FF2B5EF4-FFF2-40B4-BE49-F238E27FC236}">
                <a16:creationId xmlns:a16="http://schemas.microsoft.com/office/drawing/2014/main" id="{BCCD9E56-30F8-74AC-3A08-8BC1A5535C04}"/>
              </a:ext>
            </a:extLst>
          </p:cNvPr>
          <p:cNvSpPr>
            <a:spLocks noGrp="1"/>
          </p:cNvSpPr>
          <p:nvPr>
            <p:ph idx="1"/>
          </p:nvPr>
        </p:nvSpPr>
        <p:spPr>
          <a:xfrm>
            <a:off x="838200" y="1421177"/>
            <a:ext cx="10515600" cy="4733437"/>
          </a:xfrm>
        </p:spPr>
        <p:txBody>
          <a:bodyPr>
            <a:normAutofit lnSpcReduction="10000"/>
          </a:bodyPr>
          <a:lstStyle/>
          <a:p>
            <a:pPr marL="0" indent="0" algn="l">
              <a:buNone/>
            </a:pPr>
            <a:r>
              <a:rPr lang="en-GB" b="1" i="0" u="none" strike="noStrike" dirty="0">
                <a:effectLst/>
                <a:latin typeface="Frutiger W01"/>
              </a:rPr>
              <a:t>Working on now</a:t>
            </a:r>
          </a:p>
          <a:p>
            <a:pPr algn="l">
              <a:buFont typeface="Arial" panose="020B0604020202020204" pitchFamily="34" charset="0"/>
              <a:buChar char="•"/>
            </a:pPr>
            <a:r>
              <a:rPr lang="en-GB" b="0" i="0" u="none" strike="noStrike" dirty="0">
                <a:solidFill>
                  <a:srgbClr val="231F20"/>
                </a:solidFill>
                <a:effectLst/>
                <a:latin typeface="Frutiger W01"/>
              </a:rPr>
              <a:t>allowing users to see their past hospital appointments as well as future ones </a:t>
            </a:r>
          </a:p>
          <a:p>
            <a:pPr algn="l">
              <a:buFont typeface="Arial" panose="020B0604020202020204" pitchFamily="34" charset="0"/>
              <a:buChar char="•"/>
            </a:pPr>
            <a:r>
              <a:rPr lang="en-GB" b="0" i="0" u="none" strike="noStrike" dirty="0">
                <a:solidFill>
                  <a:srgbClr val="231F20"/>
                </a:solidFill>
                <a:effectLst/>
                <a:latin typeface="Frutiger W01"/>
              </a:rPr>
              <a:t>rolling out the new design system to secondary care appointments, referrals and waiting lists </a:t>
            </a:r>
          </a:p>
          <a:p>
            <a:pPr algn="l">
              <a:buFont typeface="Arial" panose="020B0604020202020204" pitchFamily="34" charset="0"/>
              <a:buChar char="•"/>
            </a:pPr>
            <a:r>
              <a:rPr lang="en-GB" b="0" i="0" u="none" strike="noStrike" dirty="0">
                <a:solidFill>
                  <a:srgbClr val="231F20"/>
                </a:solidFill>
                <a:effectLst/>
                <a:latin typeface="Frutiger W01"/>
              </a:rPr>
              <a:t>helping users to access and manage documents and questionnaires associated with their hospital care </a:t>
            </a:r>
          </a:p>
          <a:p>
            <a:pPr algn="l">
              <a:buFont typeface="Arial" panose="020B0604020202020204" pitchFamily="34" charset="0"/>
              <a:buChar char="•"/>
            </a:pPr>
            <a:r>
              <a:rPr lang="en-GB" b="0" i="0" u="none" strike="noStrike" dirty="0">
                <a:solidFill>
                  <a:srgbClr val="231F20"/>
                </a:solidFill>
                <a:effectLst/>
                <a:latin typeface="Frutiger W01"/>
              </a:rPr>
              <a:t>Allowing users to manage inpatient and day case appointments </a:t>
            </a:r>
          </a:p>
          <a:p>
            <a:pPr algn="l">
              <a:buFont typeface="Arial" panose="020B0604020202020204" pitchFamily="34" charset="0"/>
              <a:buChar char="•"/>
            </a:pPr>
            <a:r>
              <a:rPr lang="en-GB" b="0" i="0" u="none" strike="noStrike" dirty="0">
                <a:solidFill>
                  <a:srgbClr val="231F20"/>
                </a:solidFill>
                <a:effectLst/>
                <a:latin typeface="Frutiger W01"/>
              </a:rPr>
              <a:t>improving GP appointment booking journeys; this includes online consultation services as well as the core NHS App appointment journey</a:t>
            </a:r>
          </a:p>
          <a:p>
            <a:endParaRPr lang="en-US" dirty="0"/>
          </a:p>
        </p:txBody>
      </p:sp>
    </p:spTree>
    <p:extLst>
      <p:ext uri="{BB962C8B-B14F-4D97-AF65-F5344CB8AC3E}">
        <p14:creationId xmlns:p14="http://schemas.microsoft.com/office/powerpoint/2010/main" val="3639334624"/>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155</TotalTime>
  <Words>987</Words>
  <Application>Microsoft Office PowerPoint</Application>
  <PresentationFormat>Widescreen</PresentationFormat>
  <Paragraphs>111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Frutiger</vt:lpstr>
      <vt:lpstr>Frutiger W01</vt:lpstr>
      <vt:lpstr>inherit</vt:lpstr>
      <vt:lpstr>Office Theme</vt:lpstr>
      <vt:lpstr>PowerPoint Presentation</vt:lpstr>
      <vt:lpstr>About the NHS App </vt:lpstr>
      <vt:lpstr>About the NHS App</vt:lpstr>
      <vt:lpstr>2024 NHS Patient Survey  Leckhampton Surgery</vt:lpstr>
      <vt:lpstr>NHS App - Other services </vt:lpstr>
      <vt:lpstr>Health records </vt:lpstr>
      <vt:lpstr>Health records </vt:lpstr>
      <vt:lpstr>Appointments  </vt:lpstr>
      <vt:lpstr>Appointments </vt:lpstr>
      <vt:lpstr>Appointments </vt:lpstr>
      <vt:lpstr>Prescriptions </vt:lpstr>
      <vt:lpstr>Prescriptions </vt:lpstr>
      <vt:lpstr>Messaging </vt:lpstr>
      <vt:lpstr>Messaging </vt:lpstr>
      <vt:lpstr>Hospital referrals and appointments in the NHS App </vt:lpstr>
      <vt:lpstr>Hospital referrals and appointments in the NHS App</vt:lpstr>
      <vt:lpstr>Gloucestershire Hospitals Patient Portal</vt:lpstr>
      <vt:lpstr>NHSApp &amp; Glos Hosp Patient Portal</vt:lpstr>
      <vt:lpstr>The NHS App is available on iOS and Android: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ELLIS, Mike (GLOUCESTERSHIRE HOSPITALS NHS FOUNDATION TRUST)</dc:creator>
  <cp:lastModifiedBy>BETHELL, Katie (THE LECKHAMPTON SURGERY)</cp:lastModifiedBy>
  <cp:revision>15</cp:revision>
  <dcterms:created xsi:type="dcterms:W3CDTF">2025-04-07T14:10:12Z</dcterms:created>
  <dcterms:modified xsi:type="dcterms:W3CDTF">2025-04-08T17:37:23Z</dcterms:modified>
</cp:coreProperties>
</file>